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5" r:id="rId1"/>
    <p:sldMasterId id="2147483923" r:id="rId2"/>
    <p:sldMasterId id="2147483940" r:id="rId3"/>
  </p:sldMasterIdLst>
  <p:notesMasterIdLst>
    <p:notesMasterId r:id="rId50"/>
  </p:notesMasterIdLst>
  <p:sldIdLst>
    <p:sldId id="256" r:id="rId4"/>
    <p:sldId id="257" r:id="rId5"/>
    <p:sldId id="272" r:id="rId6"/>
    <p:sldId id="301" r:id="rId7"/>
    <p:sldId id="302" r:id="rId8"/>
    <p:sldId id="274" r:id="rId9"/>
    <p:sldId id="273" r:id="rId10"/>
    <p:sldId id="258" r:id="rId11"/>
    <p:sldId id="270" r:id="rId12"/>
    <p:sldId id="276" r:id="rId13"/>
    <p:sldId id="259" r:id="rId14"/>
    <p:sldId id="271" r:id="rId15"/>
    <p:sldId id="277" r:id="rId16"/>
    <p:sldId id="266" r:id="rId17"/>
    <p:sldId id="261" r:id="rId18"/>
    <p:sldId id="262" r:id="rId19"/>
    <p:sldId id="265" r:id="rId20"/>
    <p:sldId id="300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303" r:id="rId30"/>
    <p:sldId id="304" r:id="rId31"/>
    <p:sldId id="306" r:id="rId32"/>
    <p:sldId id="307" r:id="rId33"/>
    <p:sldId id="308" r:id="rId34"/>
    <p:sldId id="309" r:id="rId35"/>
    <p:sldId id="313" r:id="rId36"/>
    <p:sldId id="317" r:id="rId37"/>
    <p:sldId id="318" r:id="rId38"/>
    <p:sldId id="319" r:id="rId39"/>
    <p:sldId id="320" r:id="rId40"/>
    <p:sldId id="321" r:id="rId41"/>
    <p:sldId id="322" r:id="rId42"/>
    <p:sldId id="323" r:id="rId43"/>
    <p:sldId id="324" r:id="rId44"/>
    <p:sldId id="310" r:id="rId45"/>
    <p:sldId id="316" r:id="rId46"/>
    <p:sldId id="314" r:id="rId47"/>
    <p:sldId id="325" r:id="rId48"/>
    <p:sldId id="315" r:id="rId49"/>
  </p:sldIdLst>
  <p:sldSz cx="9144000" cy="6858000" type="screen4x3"/>
  <p:notesSz cx="6797675" cy="9926638"/>
  <p:defaultTextStyle>
    <a:defPPr>
      <a:defRPr lang="nl-NL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B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56" autoAdjust="0"/>
  </p:normalViewPr>
  <p:slideViewPr>
    <p:cSldViewPr>
      <p:cViewPr>
        <p:scale>
          <a:sx n="66" d="100"/>
          <a:sy n="66" d="100"/>
        </p:scale>
        <p:origin x="1494" y="8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7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73D370-A6F8-4E71-B203-B8539575B8FD}" type="datetimeFigureOut">
              <a:rPr lang="nl-NL" smtClean="0"/>
              <a:t>12-9-2016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76788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7E5E81-3FFD-42FE-AB3C-4A7AE4FA726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113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 is een afvaardiging van ouders / verzorgers    </a:t>
            </a:r>
            <a:b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van kinderen op de Mariaschool</a:t>
            </a:r>
          </a:p>
          <a:p>
            <a:pPr eaLnBrk="1" hangingPunct="1">
              <a:spcBef>
                <a:spcPct val="0"/>
              </a:spcBef>
            </a:pPr>
            <a:endParaRPr lang="nl-NL" altLang="nl-NL" sz="12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 organiseert (samen met het team) </a:t>
            </a:r>
            <a:r>
              <a:rPr lang="nl-NL" altLang="nl-NL" sz="12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alle </a:t>
            </a: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  <a:r>
              <a:rPr lang="nl-NL" altLang="nl-NL" sz="1200" b="1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evenementen</a:t>
            </a: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, vanuit meerdere commissies, hiervoor organiseert de OR diverse acties om dit te bekostigen. De school heeft alleen een budget voor de basiselementen. </a:t>
            </a:r>
          </a:p>
          <a:p>
            <a:pPr eaLnBrk="1" hangingPunct="1">
              <a:spcBef>
                <a:spcPct val="0"/>
              </a:spcBef>
            </a:pPr>
            <a:endParaRPr lang="nl-NL" altLang="nl-NL" sz="12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 </a:t>
            </a:r>
            <a:r>
              <a:rPr lang="en-US" altLang="nl-NL" sz="1200" dirty="0" err="1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komt</a:t>
            </a:r>
            <a:r>
              <a:rPr lang="en-US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6 x per </a:t>
            </a:r>
            <a:r>
              <a:rPr lang="en-US" altLang="nl-NL" sz="1200" dirty="0" err="1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jaar</a:t>
            </a:r>
            <a:r>
              <a:rPr lang="en-US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nl-NL" sz="1200" dirty="0" err="1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bij</a:t>
            </a:r>
            <a:r>
              <a:rPr lang="en-US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nl-NL" sz="1200" dirty="0" err="1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elkaar</a:t>
            </a:r>
            <a:endParaRPr lang="en-US" altLang="nl-NL" sz="12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nl-NL" altLang="nl-NL" sz="1200" dirty="0" smtClean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eaLnBrk="1" hangingPunct="1">
              <a:spcBef>
                <a:spcPct val="0"/>
              </a:spcBef>
            </a:pPr>
            <a:r>
              <a:rPr lang="nl-NL" altLang="nl-NL" sz="1200" dirty="0" smtClean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.. beheert de ouderbijdrage en schoolreisbijdrage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7E5E81-3FFD-42FE-AB3C-4A7AE4FA726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23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5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1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2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4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5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6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8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0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1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2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3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4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6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7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8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29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0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1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2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3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6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7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8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39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0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1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2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4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5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7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49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0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2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3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4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5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6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8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  <p:sp>
          <p:nvSpPr>
            <p:cNvPr id="59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/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60" name="Date Placeholder 3"/>
          <p:cNvSpPr>
            <a:spLocks noGrp="1"/>
          </p:cNvSpPr>
          <p:nvPr>
            <p:ph type="dt" sz="half" idx="10"/>
          </p:nvPr>
        </p:nvSpPr>
        <p:spPr>
          <a:xfrm>
            <a:off x="5800725" y="541020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8" y="5410200"/>
            <a:ext cx="3843337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275" y="5410200"/>
            <a:ext cx="57943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A2CE12-29B7-462E-B0B0-E765FDCE8E99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4872576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4304665"/>
            <a:ext cx="7434266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56058" y="606426"/>
            <a:ext cx="7434266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4" y="5124020"/>
            <a:ext cx="7433144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3374D-0A48-4662-83F9-6D855455D0F2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66403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93" y="609600"/>
            <a:ext cx="7429466" cy="3429000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419600"/>
            <a:ext cx="7428344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43BED-6A97-4A9F-A04E-1BB47039140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609371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1"/>
          <p:cNvSpPr txBox="1"/>
          <p:nvPr/>
        </p:nvSpPr>
        <p:spPr>
          <a:xfrm>
            <a:off x="696913" y="719138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2"/>
          <p:cNvSpPr txBox="1"/>
          <p:nvPr/>
        </p:nvSpPr>
        <p:spPr>
          <a:xfrm>
            <a:off x="7816850" y="2765425"/>
            <a:ext cx="4572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659" y="609600"/>
            <a:ext cx="6977064" cy="2748429"/>
          </a:xfrm>
        </p:spPr>
        <p:txBody>
          <a:bodyPr/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290484" y="3365557"/>
            <a:ext cx="6564224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8" y="4309919"/>
            <a:ext cx="74295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FA6C31-DFD4-46F3-B03A-2FB7F272A41D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9311789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2134042"/>
            <a:ext cx="74295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23" y="4657655"/>
            <a:ext cx="7428379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29417-F62B-46CE-86E3-DFB5E3266F60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473716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56060" y="609600"/>
            <a:ext cx="7429499" cy="1905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56058" y="2674463"/>
            <a:ext cx="2397674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856059" y="3360263"/>
            <a:ext cx="2396432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6075" y="2677635"/>
            <a:ext cx="238828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6075" y="3363435"/>
            <a:ext cx="238895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332" y="2674463"/>
            <a:ext cx="2396226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89332" y="3360263"/>
            <a:ext cx="2396226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E5EC7A-CE7F-4426-BF3D-0FB3E4435858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3106470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9050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856060" y="4404596"/>
            <a:ext cx="239643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56060" y="2666998"/>
            <a:ext cx="239643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856060" y="4980859"/>
            <a:ext cx="239643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66790" y="4404596"/>
            <a:ext cx="24003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366790" y="2666998"/>
            <a:ext cx="2399205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65695" y="4980857"/>
            <a:ext cx="24003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89426" y="4404595"/>
            <a:ext cx="2393056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89332" y="2666998"/>
            <a:ext cx="2396227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1800" dirty="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89332" y="4980855"/>
            <a:ext cx="2396226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12" name="Date Placeholder 2"/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 cap="all" baseline="0"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51ADF-808F-4A41-B10F-18BF91BFEEB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7409006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8F47BC-99C9-43CA-9189-4FFBE52BDFC8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938719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1" y="609600"/>
            <a:ext cx="1503758" cy="5181601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6057" y="609600"/>
            <a:ext cx="5811443" cy="5181601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69C2D-7DFC-43F7-B597-29490C2FF3D7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369675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0" y="-7938"/>
            <a:ext cx="9144000" cy="6865938"/>
            <a:chOff x="0" y="-8467"/>
            <a:chExt cx="12192000" cy="6866467"/>
          </a:xfrm>
        </p:grpSpPr>
        <p:cxnSp>
          <p:nvCxnSpPr>
            <p:cNvPr id="5" name="Straight Connector 31"/>
            <p:cNvCxnSpPr/>
            <p:nvPr/>
          </p:nvCxnSpPr>
          <p:spPr>
            <a:xfrm>
              <a:off x="9370484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20"/>
            <p:cNvCxnSpPr/>
            <p:nvPr/>
          </p:nvCxnSpPr>
          <p:spPr>
            <a:xfrm flipH="1">
              <a:off x="7425267" y="3681168"/>
              <a:ext cx="476461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Rectangle 23"/>
            <p:cNvSpPr/>
            <p:nvPr/>
          </p:nvSpPr>
          <p:spPr>
            <a:xfrm>
              <a:off x="9182100" y="-8467"/>
              <a:ext cx="3007784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25"/>
            <p:cNvSpPr/>
            <p:nvPr/>
          </p:nvSpPr>
          <p:spPr>
            <a:xfrm>
              <a:off x="9603317" y="-8467"/>
              <a:ext cx="2588683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Isosceles Triangle 26"/>
            <p:cNvSpPr/>
            <p:nvPr/>
          </p:nvSpPr>
          <p:spPr>
            <a:xfrm>
              <a:off x="8932333" y="3047706"/>
              <a:ext cx="325966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27"/>
            <p:cNvSpPr/>
            <p:nvPr/>
          </p:nvSpPr>
          <p:spPr>
            <a:xfrm>
              <a:off x="9334500" y="-8467"/>
              <a:ext cx="2855384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8"/>
            <p:cNvSpPr/>
            <p:nvPr/>
          </p:nvSpPr>
          <p:spPr>
            <a:xfrm>
              <a:off x="10898717" y="-8467"/>
              <a:ext cx="1289049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9"/>
            <p:cNvSpPr/>
            <p:nvPr/>
          </p:nvSpPr>
          <p:spPr>
            <a:xfrm>
              <a:off x="10938933" y="-8467"/>
              <a:ext cx="1248833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30"/>
            <p:cNvSpPr/>
            <p:nvPr/>
          </p:nvSpPr>
          <p:spPr>
            <a:xfrm>
              <a:off x="10371667" y="3589086"/>
              <a:ext cx="181821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8"/>
            <p:cNvSpPr/>
            <p:nvPr/>
          </p:nvSpPr>
          <p:spPr>
            <a:xfrm rot="10800000">
              <a:off x="0" y="-528"/>
              <a:ext cx="842433" cy="5666225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de ondertitelstijl van het model te bewerken</a:t>
            </a:r>
            <a:endParaRPr 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684204-A0AD-49B1-9689-0453D633726D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3DB8291-BE15-4638-9F29-76A2F1EE9F7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6559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AB86B9B-681D-4F3F-8472-9508B6C92FBB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6ADC5E-66CE-4C3B-959B-FEFC95D5312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0192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FBD85-418E-4320-93A5-F597926A2F6D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483414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D9EAAE-9F83-45F6-8A01-0C84505C3495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4872103-77C0-4E10-AE7E-120B5CECA7D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6220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42B5046-6523-465C-847E-B5E405977D9D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FB1F9EF-BB62-4811-BA48-92FA3BC746BD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58350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BCE585-C029-4901-ADA6-76642C268A1B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2A3E973-6F17-4A7D-A7DF-607D7159CD7C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1341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95D8AB5-55E3-41AA-BF17-BB84A0BA7460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3E79838-EED0-4BD7-AAC3-32AA309A43D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075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E4AAAA4-58FB-496C-8E6D-66D23E6F4854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3EFCF7-84C5-4DC0-A079-DE793FD2579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5492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/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44628AE-0C3A-4EA7-9FD6-0A4AC8EF2B02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0D82057-9C8C-4649-B704-9CE3DE950CD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9480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rtlCol="0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/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D67344D0-CAE1-4875-9DAF-A659EA869D68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0E8EC9D-CA42-482A-8E04-D36029E7CB29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6718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0236218-1C01-49F4-8668-44E1A668BED1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7E6765D4-FC17-4D05-A226-25B782BABD50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90082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>
            <a:spLocks noChangeArrowheads="1"/>
          </p:cNvSpPr>
          <p:nvPr/>
        </p:nvSpPr>
        <p:spPr bwMode="auto">
          <a:xfrm>
            <a:off x="4064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nl-NL" sz="6000" smtClean="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21"/>
          <p:cNvSpPr txBox="1">
            <a:spLocks noChangeArrowheads="1"/>
          </p:cNvSpPr>
          <p:nvPr/>
        </p:nvSpPr>
        <p:spPr bwMode="auto">
          <a:xfrm>
            <a:off x="6669088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nl-NL" sz="6000" smtClean="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  <a:endParaRPr lang="en-US" altLang="nl-NL" smtClean="0">
              <a:solidFill>
                <a:srgbClr val="C0E474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/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57195D0-2597-4769-BDAC-10397894E192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92A15BF1-F29C-4A86-9DF7-3E834631E5B1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9474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/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56343B6-FBE0-44AB-9932-838F8CC259AF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3B5309E-5CB7-4EFD-B54F-A0487DE830FF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2043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1419227"/>
            <a:ext cx="74295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58" y="4424362"/>
            <a:ext cx="74295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E5C30-C938-4F1B-B27B-0CA45F21FCC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281182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3"/>
          <p:cNvSpPr txBox="1">
            <a:spLocks noChangeArrowheads="1"/>
          </p:cNvSpPr>
          <p:nvPr/>
        </p:nvSpPr>
        <p:spPr bwMode="auto">
          <a:xfrm>
            <a:off x="406400" y="790575"/>
            <a:ext cx="457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nl-NL" sz="6000" smtClean="0">
                <a:solidFill>
                  <a:srgbClr val="C0E474"/>
                </a:solidFill>
                <a:latin typeface="Arial" panose="020B0604020202020204" pitchFamily="34" charset="0"/>
              </a:rPr>
              <a:t>“</a:t>
            </a:r>
          </a:p>
        </p:txBody>
      </p:sp>
      <p:sp>
        <p:nvSpPr>
          <p:cNvPr id="6" name="TextBox 24"/>
          <p:cNvSpPr txBox="1">
            <a:spLocks noChangeArrowheads="1"/>
          </p:cNvSpPr>
          <p:nvPr/>
        </p:nvSpPr>
        <p:spPr bwMode="auto">
          <a:xfrm>
            <a:off x="6669088" y="2886075"/>
            <a:ext cx="4572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defRPr/>
            </a:pPr>
            <a:r>
              <a:rPr lang="en-US" altLang="nl-NL" sz="6000" smtClean="0">
                <a:solidFill>
                  <a:srgbClr val="C0E474"/>
                </a:solidFill>
                <a:latin typeface="Arial" panose="020B0604020202020204" pitchFamily="34" charset="0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/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4E7F4D9-F71A-41A5-9725-8DAC7A9072AC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7D35F4C-F2A1-46BA-AD8C-79C870BA735A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76119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/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E25724A-3513-4AE5-A83C-27DAAB9C3F4E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478C722-9879-40E8-AEF4-19E9620835CB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08107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1BCB310B-C36C-49BD-9D3C-69A805198C93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5C655200-B1CC-40FD-86D5-2620EDE70933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6203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520E977-001B-432D-824E-8CF4FA89F093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B15B6CC-B751-4B58-9889-780F507FC6D2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153662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nl-NL" smtClean="0"/>
              <a:t>Klik om het opmaakprofiel van de modelondertitel te bewerken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547D792-50D1-40F0-8D34-8B182696DA7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520835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04C9B19B-2343-47B9-AAE7-FF99F3AB920A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46264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52E5DB6-25F5-4944-A20C-446DA4D6411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46861474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E0149937-F761-403F-96FF-99CE15DDA9AD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2872434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96764A0-DA44-46EF-B028-676CEB63EE60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782163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2E13B68-1F98-49A9-821A-F59D2DE019B8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262670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6058" y="2249486"/>
            <a:ext cx="3658792" cy="354171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1" y="2249486"/>
            <a:ext cx="3656408" cy="3541714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D7B10-179E-406F-B11C-B9BC791FA17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5129296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B7CDC735-7754-4A11-8C06-F6B025BF55D0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1184813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618A49E4-FC12-4580-9046-5AD163EDDC71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825571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nl-NL" noProof="0" smtClean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BEDE8FE-1B42-403D-ADE9-14C58EA91E6F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848497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5041F7A-0B81-425F-B554-21AF8CC5E7E9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6233951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D53838B-3197-4D21-BAF4-F8302079BC5A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595495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8" y="619127"/>
            <a:ext cx="7429500" cy="1477961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78902" y="2249486"/>
            <a:ext cx="3435949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6058" y="3073398"/>
            <a:ext cx="3658793" cy="271780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51992" y="2249485"/>
            <a:ext cx="34335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3073398"/>
            <a:ext cx="3656408" cy="2717801"/>
          </a:xfrm>
        </p:spPr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B2A85-B887-48DE-A761-A73B15803733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86599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BE8EA0-1B8F-4E71-A9E7-60B461DB5B6C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2062356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AE7F87-DFC4-4E51-91FC-F12A0A5BE29D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00157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029" y="609601"/>
            <a:ext cx="2892028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150" y="592666"/>
            <a:ext cx="4418407" cy="5198534"/>
          </a:xfrm>
        </p:spPr>
        <p:txBody>
          <a:bodyPr anchor="ctr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029" y="2249486"/>
            <a:ext cx="2892028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E9FC76-380B-49CD-BC05-D7B361685C5E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450749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1" y="609600"/>
            <a:ext cx="3753962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 smtClean="0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32866" y="609600"/>
            <a:ext cx="3452693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defRPr lang="en-US" sz="3200"/>
            </a:lvl1pPr>
          </a:lstStyle>
          <a:p>
            <a:pPr lvl="0"/>
            <a:r>
              <a:rPr lang="nl-NL" noProof="0" smtClean="0"/>
              <a:t>Klik op het pictogram als u een afbeelding wilt toevoegen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6059" y="2249486"/>
            <a:ext cx="3753964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9BD9D9-6DAF-4D2F-B82D-0AA210D7A934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15089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/>
          </a:extLst>
        </p:spPr>
      </p:pic>
      <p:grpSp>
        <p:nvGrpSpPr>
          <p:cNvPr id="1027" name="Group 7"/>
          <p:cNvGrpSpPr>
            <a:grpSpLocks/>
          </p:cNvGrpSpPr>
          <p:nvPr/>
        </p:nvGrpSpPr>
        <p:grpSpPr bwMode="auto">
          <a:xfrm>
            <a:off x="-14288" y="0"/>
            <a:ext cx="9042401" cy="6858000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/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55663" y="2249488"/>
            <a:ext cx="7429500" cy="354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modelstijlen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  <a:endParaRPr lang="en-US" altLang="nl-N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763" y="588327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5663" y="5883275"/>
            <a:ext cx="46799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313" y="5883275"/>
            <a:ext cx="577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532E24C-5ECF-4B7A-9453-09C7B1033DE9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218" r:id="rId1"/>
    <p:sldLayoutId id="2147484204" r:id="rId2"/>
    <p:sldLayoutId id="2147484205" r:id="rId3"/>
    <p:sldLayoutId id="2147484206" r:id="rId4"/>
    <p:sldLayoutId id="2147484207" r:id="rId5"/>
    <p:sldLayoutId id="2147484208" r:id="rId6"/>
    <p:sldLayoutId id="2147484209" r:id="rId7"/>
    <p:sldLayoutId id="2147484210" r:id="rId8"/>
    <p:sldLayoutId id="2147484211" r:id="rId9"/>
    <p:sldLayoutId id="2147484212" r:id="rId10"/>
    <p:sldLayoutId id="2147484213" r:id="rId11"/>
    <p:sldLayoutId id="2147484219" r:id="rId12"/>
    <p:sldLayoutId id="2147484214" r:id="rId13"/>
    <p:sldLayoutId id="2147484215" r:id="rId14"/>
    <p:sldLayoutId id="2147484220" r:id="rId15"/>
    <p:sldLayoutId id="2147484216" r:id="rId16"/>
    <p:sldLayoutId id="2147484217" r:id="rId17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Tw Cen MT" panose="020B0602020104020603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6"/>
          <p:cNvGrpSpPr>
            <a:grpSpLocks/>
          </p:cNvGrpSpPr>
          <p:nvPr/>
        </p:nvGrpSpPr>
        <p:grpSpPr bwMode="auto">
          <a:xfrm>
            <a:off x="0" y="-7938"/>
            <a:ext cx="9144000" cy="6865938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0484" y="-528"/>
              <a:ext cx="1219200" cy="6858528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168"/>
              <a:ext cx="4764617" cy="3176832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2100" y="-8467"/>
              <a:ext cx="3007784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317" y="-8467"/>
              <a:ext cx="2588683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7706"/>
              <a:ext cx="3259667" cy="3810294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5384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17" y="-8467"/>
              <a:ext cx="1289049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33" y="-8467"/>
              <a:ext cx="1248833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7" y="3589086"/>
              <a:ext cx="1818217" cy="326891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2981"/>
              <a:ext cx="448733" cy="2845019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51" name="Title Placeholder 1"/>
          <p:cNvSpPr>
            <a:spLocks noGrp="1"/>
          </p:cNvSpPr>
          <p:nvPr>
            <p:ph type="title"/>
          </p:nvPr>
        </p:nvSpPr>
        <p:spPr bwMode="auto">
          <a:xfrm>
            <a:off x="508000" y="609600"/>
            <a:ext cx="6446838" cy="132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stijl te bewerken</a:t>
            </a:r>
            <a:endParaRPr lang="en-US" altLang="nl-NL" smtClean="0"/>
          </a:p>
        </p:txBody>
      </p:sp>
      <p:sp>
        <p:nvSpPr>
          <p:cNvPr id="205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508000" y="2160588"/>
            <a:ext cx="6446838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modelstijlen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  <a:endParaRPr lang="en-US" altLang="nl-NL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2025"/>
            <a:ext cx="6842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prstClr val="black">
                    <a:tint val="75000"/>
                  </a:prstClr>
                </a:solidFill>
                <a:latin typeface="Trebuchet MS" panose="020B0603020202020204"/>
              </a:defRPr>
            </a:lvl1pPr>
          </a:lstStyle>
          <a:p>
            <a:pPr>
              <a:defRPr/>
            </a:pPr>
            <a:fld id="{D3E7C23E-1C85-4A75-8667-801B3AADA19C}" type="datetimeFigureOut">
              <a:rPr lang="nl-NL"/>
              <a:pPr>
                <a:defRPr/>
              </a:pPr>
              <a:t>12-9-2016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0" y="6042025"/>
            <a:ext cx="4722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prstClr val="black">
                    <a:tint val="75000"/>
                  </a:prstClr>
                </a:solidFill>
                <a:latin typeface="Trebuchet MS" panose="020B0603020202020204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3663" y="6042025"/>
            <a:ext cx="511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675">
                <a:solidFill>
                  <a:srgbClr val="90C226"/>
                </a:solidFill>
                <a:latin typeface="Trebuchet MS" panose="020B0603020202020204"/>
              </a:defRPr>
            </a:lvl1pPr>
          </a:lstStyle>
          <a:p>
            <a:pPr>
              <a:defRPr/>
            </a:pPr>
            <a:fld id="{D761809F-DFE4-49BB-BBE6-A6F048734E28}" type="slidenum">
              <a:rPr lang="nl-NL"/>
              <a:pPr>
                <a:defRPr/>
              </a:pPr>
              <a:t>‹#›</a:t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  <p:sldLayoutId id="2147484232" r:id="rId12"/>
    <p:sldLayoutId id="2147484233" r:id="rId13"/>
    <p:sldLayoutId id="2147484234" r:id="rId14"/>
    <p:sldLayoutId id="2147484235" r:id="rId15"/>
    <p:sldLayoutId id="2147484236" r:id="rId16"/>
  </p:sldLayoutIdLst>
  <p:txStyles>
    <p:titleStyle>
      <a:lvl1pPr algn="l" defTabSz="342900" rtl="0" eaLnBrk="0" fontAlgn="base" hangingPunct="0">
        <a:spcBef>
          <a:spcPct val="0"/>
        </a:spcBef>
        <a:spcAft>
          <a:spcPct val="0"/>
        </a:spcAft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Trebuchet MS" panose="020B0603020202020204" pitchFamily="34" charset="0"/>
        </a:defRPr>
      </a:lvl2pPr>
      <a:lvl3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Trebuchet MS" panose="020B0603020202020204" pitchFamily="34" charset="0"/>
        </a:defRPr>
      </a:lvl3pPr>
      <a:lvl4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Trebuchet MS" panose="020B0603020202020204" pitchFamily="34" charset="0"/>
        </a:defRPr>
      </a:lvl4pPr>
      <a:lvl5pPr algn="l" defTabSz="342900" rtl="0" eaLnBrk="0" fontAlgn="base" hangingPunct="0">
        <a:spcBef>
          <a:spcPct val="0"/>
        </a:spcBef>
        <a:spcAft>
          <a:spcPct val="0"/>
        </a:spcAft>
        <a:defRPr sz="2700">
          <a:solidFill>
            <a:schemeClr val="accent1"/>
          </a:solidFill>
          <a:latin typeface="Trebuchet MS" panose="020B0603020202020204" pitchFamily="34" charset="0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0" fontAlgn="base" hangingPunct="0">
        <a:spcBef>
          <a:spcPts val="75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300" kern="1200">
          <a:solidFill>
            <a:srgbClr val="404040"/>
          </a:solidFill>
          <a:latin typeface="+mn-lt"/>
          <a:ea typeface="+mn-ea"/>
          <a:cs typeface="+mn-cs"/>
        </a:defRPr>
      </a:lvl1pPr>
      <a:lvl2pPr marL="557213" indent="-214313" algn="l" defTabSz="342900" rtl="0" eaLnBrk="0" fontAlgn="base" hangingPunct="0">
        <a:spcBef>
          <a:spcPts val="75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200" kern="1200">
          <a:solidFill>
            <a:srgbClr val="404040"/>
          </a:solidFill>
          <a:latin typeface="+mn-lt"/>
          <a:ea typeface="+mn-ea"/>
          <a:cs typeface="+mn-cs"/>
        </a:defRPr>
      </a:lvl2pPr>
      <a:lvl3pPr marL="857250" indent="-171450" algn="l" defTabSz="342900" rtl="0" eaLnBrk="0" fontAlgn="base" hangingPunct="0">
        <a:spcBef>
          <a:spcPts val="75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1000" kern="1200">
          <a:solidFill>
            <a:srgbClr val="404040"/>
          </a:solidFill>
          <a:latin typeface="+mn-lt"/>
          <a:ea typeface="+mn-ea"/>
          <a:cs typeface="+mn-cs"/>
        </a:defRPr>
      </a:lvl3pPr>
      <a:lvl4pPr marL="1200150" indent="-171450" algn="l" defTabSz="342900" rtl="0" eaLnBrk="0" fontAlgn="base" hangingPunct="0">
        <a:spcBef>
          <a:spcPts val="75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900" kern="1200">
          <a:solidFill>
            <a:srgbClr val="404040"/>
          </a:solidFill>
          <a:latin typeface="+mn-lt"/>
          <a:ea typeface="+mn-ea"/>
          <a:cs typeface="+mn-cs"/>
        </a:defRPr>
      </a:lvl4pPr>
      <a:lvl5pPr marL="1543050" indent="-171450" algn="l" defTabSz="342900" rtl="0" eaLnBrk="0" fontAlgn="base" hangingPunct="0">
        <a:spcBef>
          <a:spcPts val="750"/>
        </a:spcBef>
        <a:spcAft>
          <a:spcPct val="0"/>
        </a:spcAft>
        <a:buClr>
          <a:schemeClr val="accent1"/>
        </a:buClr>
        <a:buSzPct val="80000"/>
        <a:buFont typeface="Wingdings 3" panose="05040102010807070707" pitchFamily="18" charset="2"/>
        <a:buChar char=""/>
        <a:defRPr sz="900" kern="1200">
          <a:solidFill>
            <a:srgbClr val="404040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het opmaakprofiel te bewerken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altLang="nl-NL" smtClean="0"/>
              <a:t>Klik om de opmaakprofielen van de modeltekst te bewerken</a:t>
            </a:r>
          </a:p>
          <a:p>
            <a:pPr lvl="1"/>
            <a:r>
              <a:rPr lang="nl-NL" altLang="nl-NL" smtClean="0"/>
              <a:t>Tweede niveau</a:t>
            </a:r>
          </a:p>
          <a:p>
            <a:pPr lvl="2"/>
            <a:r>
              <a:rPr lang="nl-NL" altLang="nl-NL" smtClean="0"/>
              <a:t>Derde niveau</a:t>
            </a:r>
          </a:p>
          <a:p>
            <a:pPr lvl="3"/>
            <a:r>
              <a:rPr lang="nl-NL" altLang="nl-NL" smtClean="0"/>
              <a:t>Vierde niveau</a:t>
            </a:r>
          </a:p>
          <a:p>
            <a:pPr lvl="4"/>
            <a:r>
              <a:rPr lang="nl-NL" altLang="nl-NL" smtClean="0"/>
              <a:t>Vijfde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nl-N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000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291F0B0-67AC-4FC0-9B02-717E284AB4BA}" type="slidenum">
              <a:rPr lang="nl-NL" altLang="nl-NL"/>
              <a:pPr>
                <a:defRPr/>
              </a:pPr>
              <a:t>‹#›</a:t>
            </a:fld>
            <a:endParaRPr lang="nl-NL" alt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7" r:id="rId1"/>
    <p:sldLayoutId id="2147484238" r:id="rId2"/>
    <p:sldLayoutId id="2147484239" r:id="rId3"/>
    <p:sldLayoutId id="2147484240" r:id="rId4"/>
    <p:sldLayoutId id="2147484241" r:id="rId5"/>
    <p:sldLayoutId id="2147484242" r:id="rId6"/>
    <p:sldLayoutId id="2147484243" r:id="rId7"/>
    <p:sldLayoutId id="2147484244" r:id="rId8"/>
    <p:sldLayoutId id="2147484245" r:id="rId9"/>
    <p:sldLayoutId id="2147484246" r:id="rId10"/>
    <p:sldLayoutId id="214748424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372040"/>
            <a:ext cx="9144000" cy="2387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WELKOM OP DE MARIASCHOOL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3204" y="4437112"/>
            <a:ext cx="6594475" cy="1655762"/>
          </a:xfrm>
        </p:spPr>
        <p:txBody>
          <a:bodyPr rtlCol="0"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SCHOOLJAAR</a:t>
            </a:r>
          </a:p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2016-2017</a:t>
            </a:r>
          </a:p>
        </p:txBody>
      </p:sp>
      <p:pic>
        <p:nvPicPr>
          <p:cNvPr id="34821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31913" y="831862"/>
            <a:ext cx="7429500" cy="730226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7A</a:t>
            </a:r>
            <a:endParaRPr lang="nl-NL" sz="40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4036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1800000" cy="249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7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86875"/>
            <a:ext cx="1800000" cy="2490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5" name="Rectangle 4"/>
          <p:cNvSpPr/>
          <p:nvPr/>
        </p:nvSpPr>
        <p:spPr>
          <a:xfrm>
            <a:off x="1747249" y="2432880"/>
            <a:ext cx="18362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Liselotte Mertens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95932" y="2436125"/>
            <a:ext cx="17841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Jessica Lamers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64701" y="527398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Specialist Wetenschap en Techniek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202021" y="527131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Opleider in de school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Plaatsvervangend directeur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7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434" y="2924704"/>
            <a:ext cx="1800000" cy="24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3" name="Rectangle 2"/>
          <p:cNvSpPr/>
          <p:nvPr/>
        </p:nvSpPr>
        <p:spPr>
          <a:xfrm>
            <a:off x="1788434" y="2519239"/>
            <a:ext cx="18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Anita Kock</a:t>
            </a:r>
          </a:p>
        </p:txBody>
      </p:sp>
      <p:sp>
        <p:nvSpPr>
          <p:cNvPr id="4" name="Rectangle 3"/>
          <p:cNvSpPr/>
          <p:nvPr/>
        </p:nvSpPr>
        <p:spPr>
          <a:xfrm>
            <a:off x="402434" y="541228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(Bovenschools) ICT-er </a:t>
            </a:r>
          </a:p>
        </p:txBody>
      </p:sp>
      <p:pic>
        <p:nvPicPr>
          <p:cNvPr id="11" name="Afbeelding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924175"/>
            <a:ext cx="1800000" cy="249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95963" y="251923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Kim Hakvoort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17408" y="5453165"/>
            <a:ext cx="25571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Leerkract</a:t>
            </a:r>
          </a:p>
          <a:p>
            <a:pPr marL="0" indent="0"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Rekenspecialist </a:t>
            </a: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Essentius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4" name="Afbeelding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1800000" cy="2493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5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79614"/>
            <a:ext cx="1800000" cy="249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97718" y="2410282"/>
            <a:ext cx="1931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Marieke Maandag</a:t>
            </a:r>
          </a:p>
        </p:txBody>
      </p:sp>
      <p:sp>
        <p:nvSpPr>
          <p:cNvPr id="8" name="Rectangle 7"/>
          <p:cNvSpPr/>
          <p:nvPr/>
        </p:nvSpPr>
        <p:spPr>
          <a:xfrm>
            <a:off x="980278" y="5277004"/>
            <a:ext cx="336681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Bovenbouwcoördinator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Coördinator Kanjertraining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Coördinator Leerlingvolgsysteem</a:t>
            </a:r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4112" y="52669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 Begeleider Bovenbouw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 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Psychodiagnotisch medewerker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96263" y="2400191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Mirjam Mulleman</a:t>
            </a: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 B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8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1800000" cy="2493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Interne begeleiding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3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5" name="Rectangle 4"/>
          <p:cNvSpPr/>
          <p:nvPr/>
        </p:nvSpPr>
        <p:spPr>
          <a:xfrm>
            <a:off x="1847310" y="2371750"/>
            <a:ext cx="163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Kitty Teunissen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830" y="527419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Onderbouw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Voorzitter Ondersteuningsloket Essentius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Netwerkbegeleider en Beeldcoach	Essentius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Kindercoach</a:t>
            </a:r>
          </a:p>
        </p:txBody>
      </p:sp>
      <p:pic>
        <p:nvPicPr>
          <p:cNvPr id="16" name="Afbeelding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79614"/>
            <a:ext cx="1800000" cy="2494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4194112" y="5266913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Bovenbouw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 Begeleider Bovenbouw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 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Psychodiagnotisch medewerker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496263" y="2400191"/>
            <a:ext cx="18838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Mirjam Mulleman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2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84376"/>
            <a:ext cx="1800000" cy="2493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1800000" cy="2493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Directie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6" name="Rectangle 5"/>
          <p:cNvSpPr/>
          <p:nvPr/>
        </p:nvSpPr>
        <p:spPr>
          <a:xfrm>
            <a:off x="1691680" y="2403988"/>
            <a:ext cx="18720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Michel Ros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80112" y="2424172"/>
            <a:ext cx="180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Jessica Lamers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58953" y="5273986"/>
            <a:ext cx="2842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Plaatsvervangend Directeur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1684" y="527398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Directeur</a:t>
            </a:r>
          </a:p>
          <a:p>
            <a:pPr algn="ctr"/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Specialist Excellente Leerlingen Essentius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2445395" y="-205581"/>
            <a:ext cx="7429500" cy="14414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STUURGROEP MARIASCHOOL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539552" y="1740298"/>
            <a:ext cx="8229600" cy="453072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 Begeleiders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Bouwcoördinatoren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Directie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Specialisten op afroep</a:t>
            </a:r>
          </a:p>
          <a:p>
            <a:pPr marL="0" indent="0" eaLnBrk="1" fontAlgn="auto" hangingPunct="1">
              <a:spcAft>
                <a:spcPts val="0"/>
              </a:spcAft>
              <a:buNone/>
              <a:defRPr/>
            </a:pPr>
            <a:endParaRPr lang="nl-NL" sz="28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sz="2800" i="1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Stuurgroep is de motor van de onderwijskundige ontwikkeling van de Mariaschool</a:t>
            </a:r>
            <a:r>
              <a:rPr lang="nl-NL" sz="2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.</a:t>
            </a:r>
          </a:p>
          <a:p>
            <a:pPr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nl-NL" sz="28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269478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457200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2251677" y="-99392"/>
            <a:ext cx="6784819" cy="1296988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32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PLANNEN SCHOOLJAAR 2016-2017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984070" y="2204864"/>
            <a:ext cx="7429500" cy="3961035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Thinking </a:t>
            </a:r>
            <a:r>
              <a:rPr lang="nl-NL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for</a:t>
            </a: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Learning (schoolontwikkeling)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I.C.T </a:t>
            </a: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gebruik uitbreiden en </a:t>
            </a: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inzetten / tabletonderwijs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Techniektorens, techniek en wetenschap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Opleiden in school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Academische werkplaats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ERWD teamtraining (Ernstige Reken en Wiskundeproblemen en Dyscalculie)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76" y="269478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457200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719572" y="-99392"/>
            <a:ext cx="7429500" cy="1439862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nl-NL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Extra informatie</a:t>
            </a:r>
          </a:p>
        </p:txBody>
      </p:sp>
      <p:sp>
        <p:nvSpPr>
          <p:cNvPr id="51203" name="Tijdelijke aanduiding voor inhoud 3"/>
          <p:cNvSpPr>
            <a:spLocks noGrp="1"/>
          </p:cNvSpPr>
          <p:nvPr>
            <p:ph idx="1"/>
          </p:nvPr>
        </p:nvSpPr>
        <p:spPr>
          <a:xfrm>
            <a:off x="1115616" y="2012949"/>
            <a:ext cx="7429500" cy="5472112"/>
          </a:xfrm>
        </p:spPr>
        <p:txBody>
          <a:bodyPr/>
          <a:lstStyle/>
          <a:p>
            <a:pPr eaLnBrk="1" hangingPunct="1"/>
            <a:r>
              <a:rPr lang="nl-NL" alt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Talentklas Isala groep 8.</a:t>
            </a:r>
          </a:p>
          <a:p>
            <a:pPr eaLnBrk="1" hangingPunct="1"/>
            <a:r>
              <a:rPr lang="nl-NL" alt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Pittige Plustorens, Talentlijn en Slimme Kleuter Kist, Verrijking map.</a:t>
            </a:r>
          </a:p>
          <a:p>
            <a:pPr eaLnBrk="1" hangingPunct="1"/>
            <a:r>
              <a:rPr lang="nl-NL" alt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Hulp aan leerlingen met een ondersteuningsvraag. (R.T. binnen de groep)</a:t>
            </a:r>
          </a:p>
          <a:p>
            <a:pPr eaLnBrk="1" hangingPunct="1"/>
            <a:r>
              <a:rPr lang="nl-NL" alt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Aanbod Duits buiten schooltijd </a:t>
            </a:r>
          </a:p>
          <a:p>
            <a:pPr eaLnBrk="1" hangingPunct="1"/>
            <a:r>
              <a:rPr lang="nl-NL" alt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Opknapbeurt school (ouderhulp zeer welkom!)</a:t>
            </a:r>
          </a:p>
        </p:txBody>
      </p:sp>
      <p:sp>
        <p:nvSpPr>
          <p:cNvPr id="5" name="Rectangle 4"/>
          <p:cNvSpPr/>
          <p:nvPr/>
        </p:nvSpPr>
        <p:spPr>
          <a:xfrm>
            <a:off x="755576" y="269478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457200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89263" y="-242888"/>
            <a:ext cx="12660313" cy="1143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el 1"/>
          <p:cNvSpPr>
            <a:spLocks noGrp="1"/>
          </p:cNvSpPr>
          <p:nvPr>
            <p:ph type="ctrTitle"/>
          </p:nvPr>
        </p:nvSpPr>
        <p:spPr>
          <a:xfrm>
            <a:off x="1130300" y="1506538"/>
            <a:ext cx="5824538" cy="1263650"/>
          </a:xfrm>
        </p:spPr>
        <p:txBody>
          <a:bodyPr/>
          <a:lstStyle/>
          <a:p>
            <a:pPr eaLnBrk="1" hangingPunct="1"/>
            <a:r>
              <a:rPr lang="nl-NL" altLang="nl-NL" sz="3300" b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Medezeggenschapsraad</a:t>
            </a:r>
          </a:p>
        </p:txBody>
      </p:sp>
      <p:pic>
        <p:nvPicPr>
          <p:cNvPr id="53251" name="Picture 6" descr="potlood_medezeggenschapsra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2700000">
            <a:off x="3700463" y="3890963"/>
            <a:ext cx="3941762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855662" y="619125"/>
            <a:ext cx="8288337" cy="1477963"/>
          </a:xfrm>
        </p:spPr>
        <p:txBody>
          <a:bodyPr>
            <a:normAutofit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1-2 A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5844" name="Afbeelding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924175"/>
            <a:ext cx="1800000" cy="249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49" y="2924176"/>
            <a:ext cx="1800000" cy="249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2" name="TextBox 1"/>
          <p:cNvSpPr txBox="1"/>
          <p:nvPr/>
        </p:nvSpPr>
        <p:spPr>
          <a:xfrm>
            <a:off x="1619249" y="2540189"/>
            <a:ext cx="17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Veronie Wellink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95963" y="2519239"/>
            <a:ext cx="180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Kim Hakvoort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23896" y="5417560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6201" y="574169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Jonge Kind Specialist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4202" y="5453165"/>
            <a:ext cx="2563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Leerkract</a:t>
            </a:r>
          </a:p>
          <a:p>
            <a:pPr marL="0" indent="0" algn="ctr" eaLnBrk="1" fontAlgn="auto" hangingPunct="1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Rekenspecialist </a:t>
            </a:r>
            <a:r>
              <a:rPr lang="nl-NL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Essentius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el 1"/>
          <p:cNvSpPr>
            <a:spLocks noGrp="1"/>
          </p:cNvSpPr>
          <p:nvPr>
            <p:ph type="title"/>
          </p:nvPr>
        </p:nvSpPr>
        <p:spPr>
          <a:xfrm>
            <a:off x="1619672" y="2108200"/>
            <a:ext cx="6446838" cy="1320800"/>
          </a:xfrm>
        </p:spPr>
        <p:txBody>
          <a:bodyPr/>
          <a:lstStyle/>
          <a:p>
            <a:pPr eaLnBrk="1" hangingPunct="1"/>
            <a:r>
              <a:rPr lang="nl-NL" altLang="nl-NL" sz="2800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Samenstelling MR</a:t>
            </a:r>
            <a:endParaRPr lang="nl-NL" altLang="nl-NL" sz="28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36869" y="3446941"/>
            <a:ext cx="6446838" cy="3881437"/>
          </a:xfrm>
        </p:spPr>
        <p:txBody>
          <a:bodyPr rtlCol="0">
            <a:normAutofit/>
          </a:bodyPr>
          <a:lstStyle/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altLang="nl-N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Afvaardiging ouders	</a:t>
            </a:r>
            <a:r>
              <a:rPr lang="nl-NL" altLang="nl-NL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Afvaardiging </a:t>
            </a:r>
            <a:r>
              <a:rPr lang="nl-NL" altLang="nl-NL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school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nl-NL" altLang="nl-NL" sz="2000" b="1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Dennis Egberts		    </a:t>
            </a:r>
            <a:r>
              <a:rPr lang="nl-NL" altLang="nl-NL" sz="20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Claudia </a:t>
            </a: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Erinkveld 					                                    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                               </a:t>
            </a:r>
            <a:r>
              <a:rPr lang="nl-NL" altLang="nl-NL" sz="20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	 </a:t>
            </a: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(voorzitter)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Miranda Grievink	  </a:t>
            </a:r>
            <a:r>
              <a:rPr lang="nl-NL" altLang="nl-NL" sz="20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Annelies </a:t>
            </a: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Geessink 					                       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                                </a:t>
            </a:r>
            <a:r>
              <a:rPr lang="nl-NL" altLang="nl-NL" sz="20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	(</a:t>
            </a: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secretaris) 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Martijn Pothof 		   </a:t>
            </a:r>
            <a:r>
              <a:rPr lang="nl-NL" altLang="nl-NL" sz="20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Mirjam </a:t>
            </a:r>
            <a:r>
              <a:rPr lang="nl-NL" altLang="nl-NL" sz="20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Mulleman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el 1"/>
          <p:cNvSpPr>
            <a:spLocks noGrp="1"/>
          </p:cNvSpPr>
          <p:nvPr>
            <p:ph type="title"/>
          </p:nvPr>
        </p:nvSpPr>
        <p:spPr>
          <a:xfrm>
            <a:off x="2339752" y="1916832"/>
            <a:ext cx="6446838" cy="1320800"/>
          </a:xfrm>
        </p:spPr>
        <p:txBody>
          <a:bodyPr/>
          <a:lstStyle/>
          <a:p>
            <a:pPr eaLnBrk="1" hangingPunct="1"/>
            <a: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Het motto is Samen</a:t>
            </a:r>
            <a: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:</a:t>
            </a:r>
            <a:endParaRPr lang="nl-NL" altLang="nl-NL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339752" y="2577232"/>
            <a:ext cx="6446838" cy="3881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8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goede communicatie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8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samenwerking 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8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goede verstandhouding tussen directie, team en   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nl-NL" altLang="nl-NL" sz="18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  ouders.</a:t>
            </a: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endParaRPr lang="nl-NL" altLang="nl-NL" sz="180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nl-NL" altLang="nl-NL" sz="18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	Hiermee willen wij de cognitieve en sociaal emotionele ontwikkeling van de leerlingen, het welbevinden van de teamleden en de samenwerking met de ouders positief beïnvloeden. 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nl-NL" sz="13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el 1"/>
          <p:cNvSpPr>
            <a:spLocks noGrp="1"/>
          </p:cNvSpPr>
          <p:nvPr>
            <p:ph type="title"/>
          </p:nvPr>
        </p:nvSpPr>
        <p:spPr>
          <a:xfrm>
            <a:off x="2588749" y="2105124"/>
            <a:ext cx="6446838" cy="587152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Dat willen we bereiken door:</a:t>
            </a:r>
            <a:b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endParaRPr lang="nl-NL" altLang="nl-NL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55776" y="2780928"/>
            <a:ext cx="6446838" cy="3881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95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Inzicht in beleidszaken op organisatorisch en onderwijskundig gebied.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95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Een kritische houding.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95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Het stellen van prioriteiten die ten goede komen aan de school en de leerlingen.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95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Meedenken over en meewerken aan een stabiele organisatie met een groot draagvlak.</a:t>
            </a:r>
          </a:p>
          <a:p>
            <a:pPr marL="0" indent="0" eaLnBrk="1" fontAlgn="auto" hangingPunct="1">
              <a:spcAft>
                <a:spcPts val="0"/>
              </a:spcAft>
              <a:buFont typeface="Wingdings 3" panose="05040102010807070707" pitchFamily="18" charset="2"/>
              <a:buNone/>
              <a:defRPr/>
            </a:pPr>
            <a:endParaRPr lang="nl-NL" sz="13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el 1"/>
          <p:cNvSpPr>
            <a:spLocks noGrp="1"/>
          </p:cNvSpPr>
          <p:nvPr>
            <p:ph type="title"/>
          </p:nvPr>
        </p:nvSpPr>
        <p:spPr>
          <a:xfrm>
            <a:off x="2424290" y="1976512"/>
            <a:ext cx="6446838" cy="1320800"/>
          </a:xfrm>
        </p:spPr>
        <p:txBody>
          <a:bodyPr/>
          <a:lstStyle/>
          <a:p>
            <a:pPr eaLnBrk="1" hangingPunct="1"/>
            <a: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MR / GMR</a:t>
            </a:r>
            <a:br>
              <a:rPr lang="nl-NL" altLang="nl-NL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endParaRPr lang="nl-NL" altLang="nl-NL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411760" y="2636912"/>
            <a:ext cx="6446838" cy="388143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De gemeenschappelijke medezeggenschapsraad geeft advies en instemming aan de algemeen directeur bij het opstellen en vaststellen van beleid voor de 9</a:t>
            </a:r>
            <a:r>
              <a:rPr lang="nl-NL" altLang="nl-NL" sz="18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</a:t>
            </a:r>
            <a:r>
              <a:rPr lang="nl-NL" altLang="nl-NL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scholen binnen de stichting.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endParaRPr lang="nl-NL" altLang="nl-NL" sz="1800" kern="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eaLnBrk="1" fontAlgn="auto" hangingPunct="1">
              <a:spcAft>
                <a:spcPts val="0"/>
              </a:spcAft>
              <a:buFont typeface="Wingdings 3" charset="2"/>
              <a:buChar char=""/>
              <a:defRPr/>
            </a:pPr>
            <a:r>
              <a:rPr lang="nl-NL" altLang="nl-NL" sz="18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De GMR informeert de MR over de beleidszaken die besproken zijn.</a:t>
            </a:r>
          </a:p>
          <a:p>
            <a:pPr marL="0" indent="0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sz="135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el 1"/>
          <p:cNvSpPr>
            <a:spLocks noGrp="1"/>
          </p:cNvSpPr>
          <p:nvPr>
            <p:ph type="ctrTitle"/>
          </p:nvPr>
        </p:nvSpPr>
        <p:spPr>
          <a:xfrm>
            <a:off x="1475656" y="2260600"/>
            <a:ext cx="7580313" cy="1168400"/>
          </a:xfrm>
        </p:spPr>
        <p:txBody>
          <a:bodyPr/>
          <a:lstStyle/>
          <a:p>
            <a:pPr algn="l" eaLnBrk="1" hangingPunct="1"/>
            <a:r>
              <a:rPr lang="en-US" altLang="nl-NL" sz="3300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Wat </a:t>
            </a:r>
            <a:r>
              <a:rPr lang="en-US" altLang="nl-NL" sz="3300" b="1" dirty="0" err="1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doen</a:t>
            </a:r>
            <a:r>
              <a:rPr lang="en-US" altLang="nl-NL" sz="3300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 we in de MR ?</a:t>
            </a:r>
            <a:r>
              <a:rPr lang="nl-NL" altLang="nl-NL" sz="3300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/>
            </a:r>
            <a:br>
              <a:rPr lang="nl-NL" altLang="nl-NL" sz="3300" b="1" dirty="0" smtClean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</a:br>
            <a:endParaRPr lang="nl-NL" altLang="nl-NL" sz="33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475656" y="3163888"/>
            <a:ext cx="6858000" cy="3140075"/>
          </a:xfrm>
        </p:spPr>
        <p:txBody>
          <a:bodyPr rtlCol="0">
            <a:normAutofit fontScale="25000" lnSpcReduction="20000"/>
          </a:bodyPr>
          <a:lstStyle/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Schoolplan / schooljaarplan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Financieel verslag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Formatieplan 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Zorgplan</a:t>
            </a:r>
            <a:endParaRPr lang="nl-NL" altLang="nl-NL" sz="840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Evaluatie vso/</a:t>
            </a:r>
            <a:r>
              <a:rPr lang="nl-NL" altLang="nl-NL" sz="8400" dirty="0" err="1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tso</a:t>
            </a: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/</a:t>
            </a:r>
            <a:r>
              <a:rPr lang="nl-NL" altLang="nl-NL" sz="8400" dirty="0" err="1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bso</a:t>
            </a:r>
            <a:endParaRPr lang="nl-NL" altLang="nl-NL" sz="840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Taakbeleid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Beleidsplannen GMR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Verkiezing nieuwe MR leden </a:t>
            </a:r>
            <a:r>
              <a:rPr lang="nl-NL" altLang="nl-NL" sz="84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voorbereiden</a:t>
            </a:r>
          </a:p>
          <a:p>
            <a:pPr marL="1143000" indent="-1143000" algn="l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nl-NL" altLang="nl-NL" sz="8400" dirty="0" smtClean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Gezamenlijk overleg MR/OR</a:t>
            </a:r>
            <a:endParaRPr lang="nl-NL" altLang="nl-NL" sz="840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altLang="nl-NL" sz="840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sz="13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04687" y="1898277"/>
            <a:ext cx="6858000" cy="161131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nl-NL" altLang="nl-NL" sz="3600" b="1" kern="0" dirty="0"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Informatie nalezen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627984" y="3429000"/>
            <a:ext cx="6858000" cy="1585912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altLang="nl-NL" sz="1350" b="1" kern="0" dirty="0"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altLang="nl-NL" sz="2100" b="1" kern="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www.mariaschoolulft.nl</a:t>
            </a:r>
          </a:p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altLang="nl-NL" sz="2100" b="1" kern="0" dirty="0">
              <a:solidFill>
                <a:schemeClr val="tx1"/>
              </a:solidFill>
              <a:latin typeface="Segoe UI Light" panose="020B0502040204020203" pitchFamily="34" charset="0"/>
              <a:ea typeface="Verdana" panose="020B0604030504040204" pitchFamily="34" charset="0"/>
              <a:cs typeface="Segoe UI Light" panose="020B0502040204020203" pitchFamily="34" charset="0"/>
            </a:endParaRPr>
          </a:p>
          <a:p>
            <a:pPr algn="l"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r>
              <a:rPr lang="nl-NL" altLang="nl-NL" sz="2100" b="1" kern="0" dirty="0">
                <a:solidFill>
                  <a:schemeClr val="tx1"/>
                </a:solidFill>
                <a:latin typeface="Segoe UI Light" panose="020B0502040204020203" pitchFamily="34" charset="0"/>
                <a:ea typeface="Verdana" panose="020B0604030504040204" pitchFamily="34" charset="0"/>
                <a:cs typeface="Segoe UI Light" panose="020B0502040204020203" pitchFamily="34" charset="0"/>
              </a:rPr>
              <a:t>mrmariaschool@essentius.nl</a:t>
            </a:r>
          </a:p>
          <a:p>
            <a:pPr eaLnBrk="1" fontAlgn="auto" hangingPunct="1">
              <a:spcAft>
                <a:spcPts val="0"/>
              </a:spcAft>
              <a:buFont typeface="Wingdings 3" charset="2"/>
              <a:buNone/>
              <a:defRPr/>
            </a:pPr>
            <a:endParaRPr lang="nl-NL" sz="135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4" name="TextBox 3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47664" y="2407865"/>
            <a:ext cx="58144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9600" i="1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9600" i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hthoek 1"/>
          <p:cNvSpPr>
            <a:spLocks noChangeArrowheads="1"/>
          </p:cNvSpPr>
          <p:nvPr/>
        </p:nvSpPr>
        <p:spPr bwMode="auto">
          <a:xfrm>
            <a:off x="1187624" y="2407865"/>
            <a:ext cx="738031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50" indent="-285750">
              <a:buFontTx/>
              <a:buChar char="•"/>
            </a:pP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.. is een afvaardiging van ouders / verzorgers    </a:t>
            </a:r>
            <a:b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</a:b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   van kinderen op de Mariaschool</a:t>
            </a:r>
          </a:p>
          <a:p>
            <a:pPr marL="285750" indent="-285750">
              <a:buFontTx/>
              <a:buChar char="•"/>
            </a:pPr>
            <a:endParaRPr lang="nl-NL" altLang="nl-NL" sz="2000" dirty="0">
              <a:latin typeface="Segoe UI Light" panose="020B0502040204020203" pitchFamily="34" charset="0"/>
              <a:ea typeface="Verdana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•"/>
            </a:pP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.. organiseert (samen met het team) </a:t>
            </a:r>
            <a:r>
              <a:rPr lang="nl-NL" altLang="nl-NL" sz="2000" b="1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alle </a:t>
            </a: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   </a:t>
            </a:r>
            <a:r>
              <a:rPr lang="nl-NL" altLang="nl-NL" sz="2000" b="1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evenementen</a:t>
            </a: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, vanuit meerdere commissies, hiervoor organiseert de OR diverse acties om dit te bekostigen. De school heeft alleen een budget voor de basiselementen. </a:t>
            </a:r>
          </a:p>
          <a:p>
            <a:pPr marL="285750" indent="-285750">
              <a:buFontTx/>
              <a:buChar char="•"/>
            </a:pPr>
            <a:endParaRPr lang="nl-NL" altLang="nl-NL" sz="2000" dirty="0">
              <a:latin typeface="Segoe UI Light" panose="020B0502040204020203" pitchFamily="34" charset="0"/>
              <a:ea typeface="Verdana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•"/>
            </a:pPr>
            <a:r>
              <a:rPr lang="en-US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.. </a:t>
            </a:r>
            <a:r>
              <a:rPr lang="en-US" altLang="nl-NL" sz="2000" dirty="0" err="1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komt</a:t>
            </a:r>
            <a:r>
              <a:rPr lang="en-US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 6 x per </a:t>
            </a:r>
            <a:r>
              <a:rPr lang="en-US" altLang="nl-NL" sz="2000" dirty="0" err="1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jaar</a:t>
            </a:r>
            <a:r>
              <a:rPr lang="en-US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 </a:t>
            </a:r>
            <a:r>
              <a:rPr lang="en-US" altLang="nl-NL" sz="2000" dirty="0" err="1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bij</a:t>
            </a:r>
            <a:r>
              <a:rPr lang="en-US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 </a:t>
            </a:r>
            <a:r>
              <a:rPr lang="en-US" altLang="nl-NL" sz="2000" dirty="0" err="1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elkaar</a:t>
            </a:r>
            <a:endParaRPr lang="en-US" altLang="nl-NL" sz="2000" dirty="0">
              <a:latin typeface="Segoe UI Light" panose="020B0502040204020203" pitchFamily="34" charset="0"/>
              <a:ea typeface="Verdana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•"/>
            </a:pPr>
            <a:endParaRPr lang="nl-NL" altLang="nl-NL" sz="2000" dirty="0">
              <a:latin typeface="Segoe UI Light" panose="020B0502040204020203" pitchFamily="34" charset="0"/>
              <a:ea typeface="Verdana" pitchFamily="34" charset="0"/>
              <a:cs typeface="Segoe UI Light" panose="020B0502040204020203" pitchFamily="34" charset="0"/>
            </a:endParaRPr>
          </a:p>
          <a:p>
            <a:pPr marL="285750" indent="-285750">
              <a:buFontTx/>
              <a:buChar char="•"/>
            </a:pPr>
            <a: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  <a:t>.. beheert de ouderbijdrage en schoolreisbijdrage</a:t>
            </a:r>
            <a:br>
              <a:rPr lang="nl-NL" altLang="nl-NL" sz="2000" dirty="0">
                <a:latin typeface="Segoe UI Light" panose="020B0502040204020203" pitchFamily="34" charset="0"/>
                <a:ea typeface="Verdana" pitchFamily="34" charset="0"/>
                <a:cs typeface="Segoe UI Light" panose="020B0502040204020203" pitchFamily="34" charset="0"/>
              </a:rPr>
            </a:br>
            <a:endParaRPr lang="nl-NL" altLang="nl-NL" sz="2000" dirty="0">
              <a:latin typeface="Segoe UI Light" panose="020B0502040204020203" pitchFamily="34" charset="0"/>
              <a:ea typeface="Verdana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6" name="TextBox 5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022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1979613" y="739775"/>
            <a:ext cx="612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altLang="nl-NL" sz="2400" b="1">
                <a:latin typeface="Verdana" pitchFamily="34" charset="0"/>
              </a:rPr>
              <a:t>OuderRaad</a:t>
            </a:r>
          </a:p>
        </p:txBody>
      </p:sp>
      <p:sp>
        <p:nvSpPr>
          <p:cNvPr id="3077" name="Text Box 11"/>
          <p:cNvSpPr txBox="1">
            <a:spLocks noChangeArrowheads="1"/>
          </p:cNvSpPr>
          <p:nvPr/>
        </p:nvSpPr>
        <p:spPr bwMode="auto">
          <a:xfrm>
            <a:off x="1979613" y="1630363"/>
            <a:ext cx="6265862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0500" indent="-190500">
              <a:buFontTx/>
              <a:buChar char="•"/>
            </a:pPr>
            <a:r>
              <a:rPr lang="nl-NL" altLang="nl-NL" sz="2000" b="1" dirty="0">
                <a:latin typeface="Verdana" pitchFamily="34" charset="0"/>
              </a:rPr>
              <a:t> Leden </a:t>
            </a:r>
            <a:r>
              <a:rPr lang="nl-NL" altLang="nl-NL" sz="2000" b="1" dirty="0" err="1">
                <a:latin typeface="Verdana" pitchFamily="34" charset="0"/>
              </a:rPr>
              <a:t>OuderRaad</a:t>
            </a:r>
            <a:r>
              <a:rPr lang="nl-NL" altLang="nl-NL" sz="2000" b="1" dirty="0">
                <a:latin typeface="Verdana" pitchFamily="34" charset="0"/>
              </a:rPr>
              <a:t> </a:t>
            </a:r>
          </a:p>
          <a:p>
            <a:pPr marL="742950" lvl="1" indent="-285750">
              <a:buFontTx/>
              <a:buChar char="•"/>
            </a:pPr>
            <a:r>
              <a:rPr lang="nl-NL" altLang="nl-NL" sz="2000" dirty="0">
                <a:latin typeface="Verdana" pitchFamily="34" charset="0"/>
              </a:rPr>
              <a:t>Schooljaar </a:t>
            </a:r>
            <a:r>
              <a:rPr lang="nl-NL" altLang="nl-NL" sz="2000" dirty="0" smtClean="0">
                <a:latin typeface="Verdana" pitchFamily="34" charset="0"/>
              </a:rPr>
              <a:t>2015 </a:t>
            </a:r>
            <a:r>
              <a:rPr lang="nl-NL" altLang="nl-NL" sz="2000" dirty="0">
                <a:latin typeface="Verdana" pitchFamily="34" charset="0"/>
              </a:rPr>
              <a:t>- </a:t>
            </a:r>
            <a:r>
              <a:rPr lang="nl-NL" altLang="nl-NL" sz="2000" dirty="0" smtClean="0">
                <a:latin typeface="Verdana" pitchFamily="34" charset="0"/>
              </a:rPr>
              <a:t>2016</a:t>
            </a:r>
            <a:endParaRPr lang="nl-NL" altLang="nl-NL" sz="2000" dirty="0">
              <a:latin typeface="Verdana" pitchFamily="34" charset="0"/>
            </a:endParaRPr>
          </a:p>
          <a:p>
            <a:pPr marL="742950" lvl="1" indent="-285750">
              <a:buFontTx/>
              <a:buChar char="•"/>
            </a:pPr>
            <a:r>
              <a:rPr lang="nl-NL" altLang="nl-NL" sz="2000" dirty="0">
                <a:latin typeface="Verdana" pitchFamily="34" charset="0"/>
              </a:rPr>
              <a:t>Schooljaar </a:t>
            </a:r>
            <a:r>
              <a:rPr lang="nl-NL" altLang="nl-NL" sz="2000" dirty="0" smtClean="0">
                <a:latin typeface="Verdana" pitchFamily="34" charset="0"/>
              </a:rPr>
              <a:t>2016 </a:t>
            </a:r>
            <a:r>
              <a:rPr lang="nl-NL" altLang="nl-NL" sz="2000" dirty="0">
                <a:latin typeface="Verdana" pitchFamily="34" charset="0"/>
              </a:rPr>
              <a:t>- </a:t>
            </a:r>
            <a:r>
              <a:rPr lang="nl-NL" altLang="nl-NL" sz="2000" dirty="0" smtClean="0">
                <a:latin typeface="Verdana" pitchFamily="34" charset="0"/>
              </a:rPr>
              <a:t>2017</a:t>
            </a:r>
            <a:endParaRPr lang="nl-NL" altLang="nl-NL" sz="2000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endParaRPr lang="nl-NL" altLang="nl-NL" sz="2000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r>
              <a:rPr lang="nl-NL" altLang="nl-NL" sz="2000" b="1" dirty="0">
                <a:latin typeface="Verdana" pitchFamily="34" charset="0"/>
              </a:rPr>
              <a:t> Verslag jaarvergadering </a:t>
            </a:r>
            <a:r>
              <a:rPr lang="nl-NL" altLang="nl-NL" sz="2000" b="1" dirty="0" smtClean="0">
                <a:latin typeface="Verdana" pitchFamily="34" charset="0"/>
              </a:rPr>
              <a:t>2015</a:t>
            </a:r>
            <a:endParaRPr lang="nl-NL" altLang="nl-NL" sz="2000" b="1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endParaRPr lang="nl-NL" altLang="nl-NL" sz="2000" b="1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r>
              <a:rPr lang="nl-NL" altLang="nl-NL" sz="2000" b="1" dirty="0">
                <a:latin typeface="Verdana" pitchFamily="34" charset="0"/>
              </a:rPr>
              <a:t> Verslag activiteiten</a:t>
            </a:r>
          </a:p>
          <a:p>
            <a:pPr marL="190500" indent="-190500">
              <a:buFontTx/>
              <a:buChar char="•"/>
            </a:pPr>
            <a:endParaRPr lang="nl-NL" altLang="nl-NL" sz="2000" b="1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r>
              <a:rPr lang="nl-NL" altLang="nl-NL" sz="2000" b="1" dirty="0">
                <a:latin typeface="Verdana" pitchFamily="34" charset="0"/>
              </a:rPr>
              <a:t> Financieel verslag</a:t>
            </a:r>
          </a:p>
          <a:p>
            <a:pPr marL="742950" lvl="1" indent="-285750">
              <a:buFontTx/>
              <a:buChar char="•"/>
            </a:pPr>
            <a:r>
              <a:rPr lang="nl-NL" altLang="nl-NL" sz="2000" dirty="0">
                <a:latin typeface="Verdana" pitchFamily="34" charset="0"/>
              </a:rPr>
              <a:t>Jaarrekening</a:t>
            </a:r>
          </a:p>
          <a:p>
            <a:pPr marL="742950" lvl="1" indent="-285750">
              <a:buFontTx/>
              <a:buChar char="•"/>
            </a:pPr>
            <a:r>
              <a:rPr lang="nl-NL" altLang="nl-NL" sz="2000" dirty="0">
                <a:latin typeface="Verdana" pitchFamily="34" charset="0"/>
              </a:rPr>
              <a:t>Begroting</a:t>
            </a:r>
          </a:p>
          <a:p>
            <a:pPr marL="742950" lvl="1" indent="-285750">
              <a:buFontTx/>
              <a:buChar char="•"/>
            </a:pPr>
            <a:r>
              <a:rPr lang="nl-NL" altLang="nl-NL" sz="2000" dirty="0">
                <a:latin typeface="Verdana" pitchFamily="34" charset="0"/>
              </a:rPr>
              <a:t>Kascommissie</a:t>
            </a:r>
          </a:p>
          <a:p>
            <a:pPr marL="742950" lvl="1" indent="-285750">
              <a:buFontTx/>
              <a:buChar char="•"/>
            </a:pPr>
            <a:endParaRPr lang="nl-NL" altLang="nl-NL" sz="2000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r>
              <a:rPr lang="nl-NL" altLang="nl-NL" sz="2000" b="1" dirty="0">
                <a:latin typeface="Verdana" pitchFamily="34" charset="0"/>
              </a:rPr>
              <a:t> Informatie / Vragen</a:t>
            </a:r>
            <a:endParaRPr lang="nl-NL" altLang="nl-NL" sz="2000" dirty="0">
              <a:latin typeface="Verdana" pitchFamily="34" charset="0"/>
            </a:endParaRPr>
          </a:p>
          <a:p>
            <a:pPr marL="190500" indent="-190500"/>
            <a:endParaRPr lang="nl-NL" altLang="nl-NL" sz="1600" b="1" dirty="0">
              <a:latin typeface="Verdana" pitchFamily="34" charset="0"/>
            </a:endParaRPr>
          </a:p>
          <a:p>
            <a:pPr marL="190500" indent="-190500"/>
            <a:endParaRPr lang="nl-NL" altLang="nl-NL" sz="1200" b="1" dirty="0">
              <a:latin typeface="Verdana" pitchFamily="34" charset="0"/>
            </a:endParaRPr>
          </a:p>
          <a:p>
            <a:pPr marL="190500" indent="-190500"/>
            <a:endParaRPr lang="nl-NL" altLang="nl-NL" sz="1200" b="1" dirty="0">
              <a:latin typeface="Verdana" pitchFamily="34" charset="0"/>
            </a:endParaRPr>
          </a:p>
        </p:txBody>
      </p:sp>
      <p:pic>
        <p:nvPicPr>
          <p:cNvPr id="3078" name="Picture 7" descr="ANd9GcTlkA4VlYfu5fx8LDMxORS0jBw7RNcyTubvrK7Bk8cXyt39ZMkncjG4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5963" y="3819525"/>
            <a:ext cx="2232025" cy="1265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8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Text Box 11"/>
          <p:cNvSpPr txBox="1">
            <a:spLocks noChangeArrowheads="1"/>
          </p:cNvSpPr>
          <p:nvPr/>
        </p:nvSpPr>
        <p:spPr bwMode="auto">
          <a:xfrm>
            <a:off x="730668" y="2216970"/>
            <a:ext cx="6913562" cy="4154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0500" indent="-190500"/>
            <a:r>
              <a:rPr lang="nl-NL" altLang="nl-N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Aftredend en niet herkiesbaar</a:t>
            </a:r>
          </a:p>
          <a:p>
            <a:pPr marL="190500" indent="-190500">
              <a:buFontTx/>
              <a:buChar char="•"/>
            </a:pP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Chantal te Pas</a:t>
            </a:r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endParaRPr lang="nl-NL" altLang="nl-NL" sz="20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r>
              <a:rPr lang="nl-NL" altLang="nl-N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Aftredend en herkiesbaar</a:t>
            </a:r>
          </a:p>
          <a:p>
            <a:pPr marL="190500" indent="-190500">
              <a:buFontTx/>
              <a:buChar char="•"/>
            </a:pP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>
              <a:buFontTx/>
              <a:buChar char="•"/>
            </a:pPr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r>
              <a:rPr lang="nl-NL" altLang="nl-NL" sz="20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Voordracht voor de vacante plaatsen</a:t>
            </a:r>
          </a:p>
          <a:p>
            <a:pPr marL="190500" indent="-190500">
              <a:buFontTx/>
              <a:buChar char="•"/>
            </a:pPr>
            <a:r>
              <a:rPr lang="nl-NL" altLang="nl-NL" sz="2000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Suzanne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Nieuwenhuijse </a:t>
            </a:r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endParaRPr lang="nl-NL" altLang="nl-NL" sz="2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endParaRPr lang="nl-NL" altLang="nl-NL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190500" indent="-190500"/>
            <a:r>
              <a:rPr lang="nl-NL" altLang="nl-NL" sz="1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deze verkiezingen worden geregeld volgens de statuten.</a:t>
            </a:r>
          </a:p>
          <a:p>
            <a:pPr marL="190500" indent="-190500"/>
            <a:r>
              <a:rPr lang="nl-NL" altLang="nl-NL" sz="1600" i="1" dirty="0">
                <a:latin typeface="Segoe UI Light" panose="020B0502040204020203" pitchFamily="34" charset="0"/>
                <a:cs typeface="Segoe UI Light" panose="020B0502040204020203" pitchFamily="34" charset="0"/>
              </a:rPr>
              <a:t>(gekozen voor periode van 3 jaar)</a:t>
            </a:r>
          </a:p>
        </p:txBody>
      </p:sp>
      <p:pic>
        <p:nvPicPr>
          <p:cNvPr id="5126" name="Picture 6" descr="ANd9GcSgFW2u9Ky8syW5g7uUuYZDwk5xOO8rYlDD-PuHLOKSjyb1ahrFu-CFJrM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688" y="2205038"/>
            <a:ext cx="1598612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8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9" name="TextBox 8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28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52936"/>
            <a:ext cx="1800000" cy="2493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133" y="2809472"/>
            <a:ext cx="1800000" cy="2491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4" name="TextBox 3"/>
          <p:cNvSpPr txBox="1"/>
          <p:nvPr/>
        </p:nvSpPr>
        <p:spPr>
          <a:xfrm>
            <a:off x="1454869" y="2489621"/>
            <a:ext cx="212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Maaike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Wagenmans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7584" y="2466036"/>
            <a:ext cx="2062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Yvette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Boekhorst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1145" y="5417560"/>
            <a:ext cx="28481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Opleiding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Intern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Begeleider</a:t>
            </a:r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9138" y="5417560"/>
            <a:ext cx="2145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</a:p>
          <a:p>
            <a:pPr algn="ctr"/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Jonge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kind specialist</a:t>
            </a:r>
          </a:p>
          <a:p>
            <a:pPr algn="ctr"/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1-2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1979613" y="765175"/>
            <a:ext cx="6121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nl-NL" altLang="nl-NL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Leden Ouder Raad </a:t>
            </a:r>
            <a:r>
              <a:rPr lang="nl-NL" altLang="nl-NL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2016 </a:t>
            </a:r>
            <a:r>
              <a:rPr lang="nl-NL" altLang="nl-NL" sz="2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- </a:t>
            </a:r>
            <a:r>
              <a:rPr lang="nl-NL" altLang="nl-NL" sz="2400" b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2017</a:t>
            </a:r>
            <a:endParaRPr lang="nl-NL" altLang="nl-NL" sz="2400" b="1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49" name="Text Box 11"/>
          <p:cNvSpPr txBox="1">
            <a:spLocks noChangeArrowheads="1"/>
          </p:cNvSpPr>
          <p:nvPr/>
        </p:nvSpPr>
        <p:spPr bwMode="auto">
          <a:xfrm>
            <a:off x="1979613" y="2255755"/>
            <a:ext cx="6840537" cy="4062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01.		Martijn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Vaandering (Voorzitter)	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02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		Marja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Hansen (Secretaris)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03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		Annemarie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Pothof (Penningmeester)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04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		Eugenie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Peters (Vice secretaris) 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05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		Hester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Gussinklo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06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.		Diana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Loos   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07.		Dennis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van Kesteren 	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08.		Antoinette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Pelgrom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09.		Sylvie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Wissing 		</a:t>
            </a: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10.		Laura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Hebinck</a:t>
            </a:r>
          </a:p>
          <a:p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11.	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Yvette </a:t>
            </a:r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 Boekhorst (teamlid)</a:t>
            </a:r>
          </a:p>
          <a:p>
            <a:pPr marL="342900" indent="-342900"/>
            <a:endParaRPr lang="nl-NL" altLang="nl-NL" sz="2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/>
            <a:r>
              <a:rPr lang="nl-NL" altLang="nl-NL" sz="2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##		</a:t>
            </a:r>
            <a:r>
              <a:rPr lang="nl-NL" altLang="nl-NL" sz="2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Suzanne </a:t>
            </a:r>
            <a:r>
              <a:rPr lang="nl-NL" altLang="nl-NL" sz="2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Nieuwenhuijse (aspirant</a:t>
            </a:r>
            <a:r>
              <a:rPr lang="nl-NL" altLang="nl-NL" sz="2000" i="1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nl-NL" altLang="nl-NL" sz="2000" i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1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Text Box 11"/>
          <p:cNvSpPr txBox="1">
            <a:spLocks noChangeArrowheads="1"/>
          </p:cNvSpPr>
          <p:nvPr/>
        </p:nvSpPr>
        <p:spPr bwMode="auto">
          <a:xfrm>
            <a:off x="2229163" y="2039795"/>
            <a:ext cx="6265862" cy="1570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0500" indent="-190500"/>
            <a:r>
              <a:rPr lang="nl-NL" altLang="nl-NL" sz="2000" b="1" dirty="0">
                <a:latin typeface="Verdana" pitchFamily="34" charset="0"/>
              </a:rPr>
              <a:t>Vragen of opmerkingen naar aanleiding</a:t>
            </a:r>
          </a:p>
          <a:p>
            <a:pPr marL="190500" indent="-190500"/>
            <a:r>
              <a:rPr lang="nl-NL" altLang="nl-NL" sz="2000" b="1" dirty="0">
                <a:latin typeface="Verdana" pitchFamily="34" charset="0"/>
              </a:rPr>
              <a:t>van de notulen van </a:t>
            </a:r>
            <a:r>
              <a:rPr lang="nl-NL" altLang="nl-NL" sz="2000" b="1" dirty="0" smtClean="0">
                <a:latin typeface="Verdana" pitchFamily="34" charset="0"/>
              </a:rPr>
              <a:t>2015</a:t>
            </a:r>
            <a:r>
              <a:rPr lang="nl-NL" altLang="nl-NL" sz="2000" dirty="0">
                <a:latin typeface="Verdana" pitchFamily="34" charset="0"/>
              </a:rPr>
              <a:t/>
            </a:r>
            <a:br>
              <a:rPr lang="nl-NL" altLang="nl-NL" sz="2000" dirty="0">
                <a:latin typeface="Verdana" pitchFamily="34" charset="0"/>
              </a:rPr>
            </a:br>
            <a:endParaRPr lang="nl-NL" altLang="nl-NL" sz="2000" dirty="0">
              <a:latin typeface="Verdana" pitchFamily="34" charset="0"/>
            </a:endParaRPr>
          </a:p>
          <a:p>
            <a:pPr marL="190500" indent="-190500"/>
            <a:endParaRPr lang="nl-NL" altLang="nl-NL" sz="1200" b="1" dirty="0">
              <a:latin typeface="Verdana" pitchFamily="34" charset="0"/>
            </a:endParaRPr>
          </a:p>
          <a:p>
            <a:pPr marL="190500" indent="-190500"/>
            <a:endParaRPr lang="nl-NL" altLang="nl-NL" sz="1200" b="1" dirty="0">
              <a:latin typeface="Verdana" pitchFamily="34" charset="0"/>
            </a:endParaRPr>
          </a:p>
          <a:p>
            <a:pPr marL="190500" indent="-190500"/>
            <a:endParaRPr lang="nl-NL" altLang="nl-NL" sz="1200" b="1" dirty="0">
              <a:latin typeface="Verdana" pitchFamily="34" charset="0"/>
            </a:endParaRPr>
          </a:p>
        </p:txBody>
      </p:sp>
      <p:pic>
        <p:nvPicPr>
          <p:cNvPr id="7174" name="Picture 9" descr="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213" y="2924175"/>
            <a:ext cx="3781425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7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8" name="TextBox 7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54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Text Box 11"/>
          <p:cNvSpPr txBox="1">
            <a:spLocks noChangeArrowheads="1"/>
          </p:cNvSpPr>
          <p:nvPr/>
        </p:nvSpPr>
        <p:spPr bwMode="auto">
          <a:xfrm>
            <a:off x="827584" y="2256394"/>
            <a:ext cx="6913562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90500" indent="-190500"/>
            <a:r>
              <a:rPr lang="nl-NL" altLang="nl-NL" b="1" dirty="0" smtClean="0">
                <a:latin typeface="Verdana" pitchFamily="34" charset="0"/>
              </a:rPr>
              <a:t>De </a:t>
            </a:r>
            <a:r>
              <a:rPr lang="nl-NL" altLang="nl-NL" b="1" dirty="0" smtClean="0">
                <a:latin typeface="Verdana" pitchFamily="34" charset="0"/>
              </a:rPr>
              <a:t>Ouderraad </a:t>
            </a:r>
            <a:r>
              <a:rPr lang="nl-NL" altLang="nl-NL" b="1" dirty="0">
                <a:latin typeface="Verdana" pitchFamily="34" charset="0"/>
              </a:rPr>
              <a:t>heeft de volgende commissies</a:t>
            </a:r>
            <a:endParaRPr lang="nl-NL" altLang="nl-NL" b="1" dirty="0">
              <a:solidFill>
                <a:schemeClr val="folHlink"/>
              </a:solidFill>
              <a:latin typeface="Verdana" pitchFamily="34" charset="0"/>
            </a:endParaRPr>
          </a:p>
          <a:p>
            <a:pPr marL="190500" indent="-190500"/>
            <a:endParaRPr lang="nl-NL" altLang="nl-NL" dirty="0">
              <a:latin typeface="Verdana" pitchFamily="34" charset="0"/>
            </a:endParaRP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</a:t>
            </a:r>
            <a:r>
              <a:rPr lang="nl-NL" altLang="nl-NL" dirty="0" smtClean="0">
                <a:latin typeface="Verdana" pitchFamily="34" charset="0"/>
              </a:rPr>
              <a:t>Activiteitencommissie </a:t>
            </a:r>
          </a:p>
          <a:p>
            <a:pPr marL="190500" indent="-190500">
              <a:buFontTx/>
              <a:buChar char="•"/>
            </a:pPr>
            <a:r>
              <a:rPr lang="nl-NL" altLang="nl-NL" dirty="0" smtClean="0">
                <a:latin typeface="Verdana" pitchFamily="34" charset="0"/>
              </a:rPr>
              <a:t> Avondvierdaagse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 smtClean="0">
                <a:latin typeface="Verdana" pitchFamily="34" charset="0"/>
              </a:rPr>
              <a:t> Carnavalscommissie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 smtClean="0">
                <a:latin typeface="Verdana" pitchFamily="34" charset="0"/>
              </a:rPr>
              <a:t> Foto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 smtClean="0">
                <a:latin typeface="Verdana" pitchFamily="34" charset="0"/>
              </a:rPr>
              <a:t> </a:t>
            </a:r>
            <a:r>
              <a:rPr lang="nl-NL" altLang="nl-NL" dirty="0">
                <a:latin typeface="Verdana" pitchFamily="34" charset="0"/>
              </a:rPr>
              <a:t>Kleding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Lief en leed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Luizen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Oud papier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Schoolreis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Sinterklaas commissie</a:t>
            </a:r>
          </a:p>
          <a:p>
            <a:pPr marL="190500" indent="-190500">
              <a:buFontTx/>
              <a:buChar char="•"/>
            </a:pPr>
            <a:r>
              <a:rPr lang="nl-NL" altLang="nl-NL" dirty="0">
                <a:latin typeface="Verdana" pitchFamily="34" charset="0"/>
              </a:rPr>
              <a:t> </a:t>
            </a:r>
            <a:r>
              <a:rPr lang="nl-NL" altLang="nl-NL" b="1" i="1" dirty="0">
                <a:latin typeface="Verdana" pitchFamily="34" charset="0"/>
              </a:rPr>
              <a:t>Speelplein </a:t>
            </a:r>
            <a:r>
              <a:rPr lang="nl-NL" altLang="nl-NL" b="1" i="1" dirty="0" smtClean="0">
                <a:latin typeface="Verdana" pitchFamily="34" charset="0"/>
              </a:rPr>
              <a:t>commissie</a:t>
            </a:r>
            <a:endParaRPr lang="nl-NL" altLang="nl-NL" b="1" i="1" dirty="0">
              <a:latin typeface="Verdana" pitchFamily="34" charset="0"/>
            </a:endParaRPr>
          </a:p>
          <a:p>
            <a:pPr marL="190500" indent="-190500"/>
            <a:endParaRPr lang="nl-NL" altLang="nl-NL" dirty="0">
              <a:solidFill>
                <a:srgbClr val="FF3300"/>
              </a:solidFill>
              <a:latin typeface="Verdana" pitchFamily="34" charset="0"/>
            </a:endParaRPr>
          </a:p>
          <a:p>
            <a:pPr marL="190500" indent="-190500"/>
            <a:endParaRPr lang="nl-NL" altLang="nl-NL" dirty="0">
              <a:solidFill>
                <a:srgbClr val="FF3300"/>
              </a:solidFill>
              <a:latin typeface="Verdana" pitchFamily="34" charset="0"/>
            </a:endParaRPr>
          </a:p>
          <a:p>
            <a:pPr marL="190500" indent="-190500"/>
            <a:endParaRPr lang="nl-NL" altLang="nl-NL" b="1" dirty="0">
              <a:latin typeface="Verdana" pitchFamily="34" charset="0"/>
            </a:endParaRPr>
          </a:p>
        </p:txBody>
      </p:sp>
      <p:pic>
        <p:nvPicPr>
          <p:cNvPr id="8198" name="Afbeelding 5" descr="juut en co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2636" y="2708920"/>
            <a:ext cx="2643187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Afbeelding 8" descr="AH logo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0597" y="4462465"/>
            <a:ext cx="1512887" cy="1166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10" name="TextBox 9"/>
          <p:cNvSpPr txBox="1"/>
          <p:nvPr/>
        </p:nvSpPr>
        <p:spPr>
          <a:xfrm>
            <a:off x="6144461" y="518373"/>
            <a:ext cx="2999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Ouderraad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64308" y="3780304"/>
            <a:ext cx="1759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www.juutenco.nl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6717119" y="5572775"/>
            <a:ext cx="150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www.ahulft.nl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517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015"/>
            <a:ext cx="8986447" cy="601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324"/>
            <a:ext cx="9163828" cy="6597352"/>
          </a:xfrm>
        </p:spPr>
      </p:pic>
    </p:spTree>
    <p:extLst>
      <p:ext uri="{BB962C8B-B14F-4D97-AF65-F5344CB8AC3E}">
        <p14:creationId xmlns:p14="http://schemas.microsoft.com/office/powerpoint/2010/main" val="22150932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202"/>
            <a:ext cx="9176720" cy="5161905"/>
          </a:xfrm>
        </p:spPr>
      </p:pic>
    </p:spTree>
    <p:extLst>
      <p:ext uri="{BB962C8B-B14F-4D97-AF65-F5344CB8AC3E}">
        <p14:creationId xmlns:p14="http://schemas.microsoft.com/office/powerpoint/2010/main" val="42639069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638"/>
            <a:ext cx="9144000" cy="6126481"/>
          </a:xfrm>
        </p:spPr>
      </p:pic>
    </p:spTree>
    <p:extLst>
      <p:ext uri="{BB962C8B-B14F-4D97-AF65-F5344CB8AC3E}">
        <p14:creationId xmlns:p14="http://schemas.microsoft.com/office/powerpoint/2010/main" val="1555754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973" y="346348"/>
            <a:ext cx="9201945" cy="6165304"/>
          </a:xfrm>
        </p:spPr>
      </p:pic>
    </p:spTree>
    <p:extLst>
      <p:ext uri="{BB962C8B-B14F-4D97-AF65-F5344CB8AC3E}">
        <p14:creationId xmlns:p14="http://schemas.microsoft.com/office/powerpoint/2010/main" val="3413484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" y="843005"/>
            <a:ext cx="9130198" cy="5136714"/>
          </a:xfrm>
        </p:spPr>
      </p:pic>
    </p:spTree>
    <p:extLst>
      <p:ext uri="{BB962C8B-B14F-4D97-AF65-F5344CB8AC3E}">
        <p14:creationId xmlns:p14="http://schemas.microsoft.com/office/powerpoint/2010/main" val="15889137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6672"/>
            <a:ext cx="9197455" cy="515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2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7707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5" name="TextBox 4"/>
          <p:cNvSpPr txBox="1"/>
          <p:nvPr/>
        </p:nvSpPr>
        <p:spPr>
          <a:xfrm>
            <a:off x="3713810" y="2365484"/>
            <a:ext cx="179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Cherita</a:t>
            </a:r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Merk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06337" y="5317008"/>
            <a:ext cx="125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</a:p>
          <a:p>
            <a:pPr algn="ctr"/>
            <a:endParaRPr lang="nl-NL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810" y="2778847"/>
            <a:ext cx="1800000" cy="2494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1-2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00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2716"/>
            <a:ext cx="9105872" cy="5112568"/>
          </a:xfrm>
        </p:spPr>
      </p:pic>
    </p:spTree>
    <p:extLst>
      <p:ext uri="{BB962C8B-B14F-4D97-AF65-F5344CB8AC3E}">
        <p14:creationId xmlns:p14="http://schemas.microsoft.com/office/powerpoint/2010/main" val="2051278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</p:spPr>
      </p:pic>
    </p:spTree>
    <p:extLst>
      <p:ext uri="{BB962C8B-B14F-4D97-AF65-F5344CB8AC3E}">
        <p14:creationId xmlns:p14="http://schemas.microsoft.com/office/powerpoint/2010/main" val="649510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" y="9312"/>
            <a:ext cx="8512855" cy="6848688"/>
          </a:xfrm>
          <a:prstGeom prst="rect">
            <a:avLst/>
          </a:prstGeom>
        </p:spPr>
      </p:pic>
      <p:pic>
        <p:nvPicPr>
          <p:cNvPr id="12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5301208"/>
            <a:ext cx="952500" cy="109537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392689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288"/>
            <a:ext cx="9151429" cy="6221423"/>
          </a:xfrm>
          <a:prstGeom prst="rect">
            <a:avLst/>
          </a:prstGeom>
        </p:spPr>
      </p:pic>
      <p:pic>
        <p:nvPicPr>
          <p:cNvPr id="19" name="Picture 5" descr="Essentius - Mariasch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5157192"/>
            <a:ext cx="952500" cy="109537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215876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inhoud 2"/>
          <p:cNvSpPr txBox="1">
            <a:spLocks/>
          </p:cNvSpPr>
          <p:nvPr/>
        </p:nvSpPr>
        <p:spPr bwMode="auto">
          <a:xfrm>
            <a:off x="539552" y="2029248"/>
            <a:ext cx="8388424" cy="4525963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l">
              <a:defRPr/>
            </a:pPr>
            <a:endParaRPr lang="nl-NL" altLang="nl-NL" sz="2000" b="1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defRPr/>
            </a:pP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 ontvangt in oktober een brief waarin u </a:t>
            </a: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vriendelijk verzocht </a:t>
            </a: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wordt om de ouderbijdrage en </a:t>
            </a: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schoolreisbijdrage </a:t>
            </a: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eenmalig over te maken.</a:t>
            </a:r>
          </a:p>
          <a:p>
            <a:pPr algn="l">
              <a:defRPr/>
            </a:pPr>
            <a:endParaRPr lang="nl-NL" altLang="nl-NL" sz="2000" b="1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defRPr/>
            </a:pPr>
            <a:r>
              <a:rPr lang="nl-NL" altLang="nl-NL" sz="2000" b="1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		Ouderbijdrage   Schoolreis   Totaal</a:t>
            </a:r>
          </a:p>
          <a:p>
            <a:pPr algn="l">
              <a:defRPr/>
            </a:pPr>
            <a:endParaRPr lang="nl-NL" altLang="nl-NL" sz="2000" b="1" kern="0" dirty="0" smtClean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l">
              <a:defRPr/>
            </a:pPr>
            <a:r>
              <a:rPr lang="nl-NL" altLang="nl-NL" sz="20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 1+2	€ 13,50	+   € 14,50	 =  € 28,-</a:t>
            </a:r>
          </a:p>
          <a:p>
            <a:pPr algn="l">
              <a:defRPr/>
            </a:pPr>
            <a:r>
              <a:rPr lang="nl-NL" altLang="nl-NL" sz="20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 3+4	€ 13,50	+   € 16,50 	 =  € 30,-</a:t>
            </a:r>
          </a:p>
          <a:p>
            <a:pPr algn="l">
              <a:defRPr/>
            </a:pPr>
            <a:r>
              <a:rPr lang="nl-NL" altLang="nl-NL" sz="20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 5		€ 13,50	+   € 17,50 	 =  € 31,-</a:t>
            </a:r>
          </a:p>
          <a:p>
            <a:pPr algn="l">
              <a:defRPr/>
            </a:pPr>
            <a:r>
              <a:rPr lang="nl-NL" altLang="nl-NL" sz="20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 6+7	€ 13,50	+   € 19,50	 =  € 33,-</a:t>
            </a:r>
          </a:p>
          <a:p>
            <a:pPr algn="l">
              <a:defRPr/>
            </a:pPr>
            <a:r>
              <a:rPr lang="nl-NL" altLang="nl-NL" sz="2000" kern="0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 8		€ 13,50 	Kamp		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Ouderbijdrage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1366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800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Doelen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7" name="TextBox 6"/>
          <p:cNvSpPr txBox="1"/>
          <p:nvPr/>
        </p:nvSpPr>
        <p:spPr>
          <a:xfrm>
            <a:off x="1705446" y="2455904"/>
            <a:ext cx="57331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3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Opknappen</a:t>
            </a:r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schoolplein</a:t>
            </a:r>
            <a:endParaRPr lang="en-US" sz="3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3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3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Communicatie</a:t>
            </a:r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600" dirty="0" err="1" smtClean="0">
                <a:latin typeface="Segoe UI" panose="020B0502040204020203" pitchFamily="34" charset="0"/>
                <a:cs typeface="Segoe UI" panose="020B0502040204020203" pitchFamily="34" charset="0"/>
              </a:rPr>
              <a:t>verbeteren</a:t>
            </a:r>
            <a:endParaRPr lang="en-US" sz="3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endParaRPr lang="en-US" sz="3600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3600" dirty="0" smtClean="0">
                <a:latin typeface="Segoe UI" panose="020B0502040204020203" pitchFamily="34" charset="0"/>
                <a:cs typeface="Segoe UI" panose="020B0502040204020203" pitchFamily="34" charset="0"/>
              </a:rPr>
              <a:t>Online presence</a:t>
            </a:r>
          </a:p>
          <a:p>
            <a:endParaRPr lang="nl-NL" sz="36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8596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8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Meer info</a:t>
            </a:r>
            <a:endParaRPr lang="nl-NL" sz="4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noFill/>
          <a:effectLst/>
        </p:spPr>
      </p:pic>
      <p:sp>
        <p:nvSpPr>
          <p:cNvPr id="2" name="Rectangle 1"/>
          <p:cNvSpPr/>
          <p:nvPr/>
        </p:nvSpPr>
        <p:spPr>
          <a:xfrm>
            <a:off x="0" y="310583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http://www.mariaschoolulft.nl/Ouders/Ouderraad</a:t>
            </a:r>
          </a:p>
        </p:txBody>
      </p:sp>
      <p:pic>
        <p:nvPicPr>
          <p:cNvPr id="4098" name="Picture 2" descr="http://simpleicon.com/wp-content/uploads/responsive-desig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569" y="2924944"/>
            <a:ext cx="4876800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6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4" name="TextBox 3"/>
          <p:cNvSpPr txBox="1"/>
          <p:nvPr/>
        </p:nvSpPr>
        <p:spPr>
          <a:xfrm>
            <a:off x="1646742" y="2224113"/>
            <a:ext cx="18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Gusta Niggebrugge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7584" y="2466036"/>
            <a:ext cx="1942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Jessica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Lamers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09049" y="5417560"/>
            <a:ext cx="24723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Onderbouwcoördinator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Vertrouwenspersoon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40549" y="5417560"/>
            <a:ext cx="284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 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Plaatsvervangend Directeur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Opleider in de school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4" name="Afbeelding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6742" y="2833074"/>
            <a:ext cx="1800000" cy="24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Afbeelding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641" y="2926738"/>
            <a:ext cx="1800000" cy="249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3A</a:t>
            </a:r>
          </a:p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48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55663" y="619125"/>
            <a:ext cx="7429500" cy="93821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4A</a:t>
            </a:r>
            <a:b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9940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72" y="2852936"/>
            <a:ext cx="1800000" cy="2491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344" y="2880101"/>
            <a:ext cx="1800000" cy="2493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9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4" name="TextBox 3"/>
          <p:cNvSpPr txBox="1"/>
          <p:nvPr/>
        </p:nvSpPr>
        <p:spPr>
          <a:xfrm>
            <a:off x="1544998" y="2510769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Claudia </a:t>
            </a:r>
            <a:r>
              <a:rPr lang="en-US" dirty="0" err="1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Erinkveld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58847" y="2510769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Monique Liebrand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44998" y="5335595"/>
            <a:ext cx="18026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 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Beeldcoach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MR voorzitter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400192" y="5373216"/>
            <a:ext cx="2736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Beeldcoach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Cultuurcoördinator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Coördinator Kanjertraining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4" name="Afbeelding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1800000" cy="2491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76546"/>
            <a:ext cx="1800000" cy="2496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2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8" name="Rectangle 7"/>
          <p:cNvSpPr/>
          <p:nvPr/>
        </p:nvSpPr>
        <p:spPr>
          <a:xfrm>
            <a:off x="1636931" y="2407865"/>
            <a:ext cx="19094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Annelies Geessink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09333" y="2436465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Mirjam  Mulleman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b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5679" y="5272575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Specialist Lezen en Dyslexie 	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Taalspecialist</a:t>
            </a:r>
          </a:p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Secretaris MR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4111" y="5351464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Leerklacht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Intern Begeleider Bovenbouw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Psychodiagnostische Medewerker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Lid MR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4-5 B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Afbeelding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80928"/>
            <a:ext cx="1800000" cy="2492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Afbeelding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709573"/>
            <a:ext cx="1800000" cy="2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0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1393" y="2440196"/>
            <a:ext cx="1816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Diana Berendsen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24128" y="234024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Sjef Weijkamp	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5680" y="52731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GMR lid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66119" y="533279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invalpool Essentius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5-6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5000"/>
                <a:lumOff val="95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Afbeelding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80928"/>
            <a:ext cx="1800000" cy="248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Afbeelding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774262"/>
            <a:ext cx="1800000" cy="2494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476672"/>
            <a:ext cx="9144000" cy="914400"/>
          </a:xfrm>
          <a:prstGeom prst="rect">
            <a:avLst/>
          </a:prstGeom>
          <a:solidFill>
            <a:srgbClr val="4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855662" y="619125"/>
            <a:ext cx="8288337" cy="147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kern="1200" cap="all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Tw Cen MT" panose="020B0602020104020603" pitchFamily="34" charset="0"/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nl-NL" sz="40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TEAMLEDEN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/>
            </a:r>
            <a:b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</a:br>
            <a:endParaRPr lang="nl-NL" sz="4000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55576" y="746150"/>
            <a:ext cx="1473993" cy="14739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5" descr="Essentius - Mariascho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322" y="933872"/>
            <a:ext cx="952500" cy="1095376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7" name="Rectangle 6"/>
          <p:cNvSpPr/>
          <p:nvPr/>
        </p:nvSpPr>
        <p:spPr>
          <a:xfrm>
            <a:off x="1684411" y="2399423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Monique Liebrand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02307" y="2399423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Silke Haferkamp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6403" y="528049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Beeldcoach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Cultuurcoördinator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194111" y="528049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Leerkracht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(Bovenschools)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Rekenspecialist</a:t>
            </a:r>
          </a:p>
          <a:p>
            <a:pPr algn="ctr"/>
            <a:r>
              <a:rPr lang="nl-NL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Ondersteuningsloket Essentius</a:t>
            </a:r>
            <a:endParaRPr lang="nl-NL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idx="1"/>
          </p:nvPr>
        </p:nvSpPr>
        <p:spPr>
          <a:xfrm>
            <a:off x="-5207" y="1332111"/>
            <a:ext cx="9144000" cy="525760"/>
          </a:xfrm>
        </p:spPr>
        <p:txBody>
          <a:bodyPr rtlCol="0">
            <a:normAutofit fontScale="70000" lnSpcReduction="20000"/>
          </a:bodyPr>
          <a:lstStyle/>
          <a:p>
            <a:pPr marL="0" indent="0" algn="r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Groep </a:t>
            </a:r>
            <a:r>
              <a:rPr lang="nl-NL" sz="40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6B</a:t>
            </a:r>
            <a:endParaRPr lang="nl-NL" dirty="0" smtClean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Standaardontwerp">
  <a:themeElements>
    <a:clrScheme name="Standaardontwerp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ardontwer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ardontwer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ardontwerp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ardontwerp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1668</TotalTime>
  <Words>669</Words>
  <Application>Microsoft Office PowerPoint</Application>
  <PresentationFormat>On-screen Show (4:3)</PresentationFormat>
  <Paragraphs>292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Calibri</vt:lpstr>
      <vt:lpstr>Segoe UI</vt:lpstr>
      <vt:lpstr>Segoe UI Light</vt:lpstr>
      <vt:lpstr>Times New Roman</vt:lpstr>
      <vt:lpstr>Trebuchet MS</vt:lpstr>
      <vt:lpstr>Tw Cen MT</vt:lpstr>
      <vt:lpstr>Verdana</vt:lpstr>
      <vt:lpstr>Wingdings</vt:lpstr>
      <vt:lpstr>Wingdings 3</vt:lpstr>
      <vt:lpstr>Circuit</vt:lpstr>
      <vt:lpstr>Facet</vt:lpstr>
      <vt:lpstr>Standaardontwerp</vt:lpstr>
      <vt:lpstr>WELKOM OP DE MARIASCHOOL</vt:lpstr>
      <vt:lpstr>TEAMLEDEN </vt:lpstr>
      <vt:lpstr>PowerPoint Presentation</vt:lpstr>
      <vt:lpstr>PowerPoint Presentation</vt:lpstr>
      <vt:lpstr>PowerPoint Presentation</vt:lpstr>
      <vt:lpstr>Groep 4A </vt:lpstr>
      <vt:lpstr>PowerPoint Presentation</vt:lpstr>
      <vt:lpstr>PowerPoint Presentation</vt:lpstr>
      <vt:lpstr>PowerPoint Presentation</vt:lpstr>
      <vt:lpstr>Groep 7A</vt:lpstr>
      <vt:lpstr>PowerPoint Presentation</vt:lpstr>
      <vt:lpstr>PowerPoint Presentation</vt:lpstr>
      <vt:lpstr>PowerPoint Presentation</vt:lpstr>
      <vt:lpstr>PowerPoint Presentation</vt:lpstr>
      <vt:lpstr>STUURGROEP MARIASCHOOL</vt:lpstr>
      <vt:lpstr>PLANNEN SCHOOLJAAR 2016-2017</vt:lpstr>
      <vt:lpstr>Extra informatie</vt:lpstr>
      <vt:lpstr>PowerPoint Presentation</vt:lpstr>
      <vt:lpstr>Medezeggenschapsraad</vt:lpstr>
      <vt:lpstr>Samenstelling MR</vt:lpstr>
      <vt:lpstr>Het motto is Samen:</vt:lpstr>
      <vt:lpstr>Dat willen we bereiken door: </vt:lpstr>
      <vt:lpstr>MR / GMR </vt:lpstr>
      <vt:lpstr>Wat doen we in de MR ? </vt:lpstr>
      <vt:lpstr>Informatie nalezen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Heutink-ICT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WELKOM OP DE MARIASCHOOL</dc:title>
  <dc:creator>michelr</dc:creator>
  <cp:lastModifiedBy>Martijn Vaandering</cp:lastModifiedBy>
  <cp:revision>93</cp:revision>
  <cp:lastPrinted>2013-09-19T08:05:51Z</cp:lastPrinted>
  <dcterms:created xsi:type="dcterms:W3CDTF">2011-10-10T12:31:20Z</dcterms:created>
  <dcterms:modified xsi:type="dcterms:W3CDTF">2016-09-12T11:53:06Z</dcterms:modified>
</cp:coreProperties>
</file>